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4" r:id="rId5"/>
  </p:sldMasterIdLst>
  <p:notesMasterIdLst>
    <p:notesMasterId r:id="rId44"/>
  </p:notesMasterIdLst>
  <p:handoutMasterIdLst>
    <p:handoutMasterId r:id="rId45"/>
  </p:handoutMasterIdLst>
  <p:sldIdLst>
    <p:sldId id="292" r:id="rId6"/>
    <p:sldId id="927" r:id="rId7"/>
    <p:sldId id="901" r:id="rId8"/>
    <p:sldId id="792" r:id="rId9"/>
    <p:sldId id="907" r:id="rId10"/>
    <p:sldId id="902" r:id="rId11"/>
    <p:sldId id="903" r:id="rId12"/>
    <p:sldId id="904" r:id="rId13"/>
    <p:sldId id="905" r:id="rId14"/>
    <p:sldId id="815" r:id="rId15"/>
    <p:sldId id="811" r:id="rId16"/>
    <p:sldId id="897" r:id="rId17"/>
    <p:sldId id="898" r:id="rId18"/>
    <p:sldId id="906" r:id="rId19"/>
    <p:sldId id="900" r:id="rId20"/>
    <p:sldId id="908" r:id="rId21"/>
    <p:sldId id="909" r:id="rId22"/>
    <p:sldId id="910" r:id="rId23"/>
    <p:sldId id="911" r:id="rId24"/>
    <p:sldId id="912" r:id="rId25"/>
    <p:sldId id="913" r:id="rId26"/>
    <p:sldId id="914" r:id="rId27"/>
    <p:sldId id="915" r:id="rId28"/>
    <p:sldId id="916" r:id="rId29"/>
    <p:sldId id="919" r:id="rId30"/>
    <p:sldId id="917" r:id="rId31"/>
    <p:sldId id="920" r:id="rId32"/>
    <p:sldId id="922" r:id="rId33"/>
    <p:sldId id="923" r:id="rId34"/>
    <p:sldId id="921" r:id="rId35"/>
    <p:sldId id="924" r:id="rId36"/>
    <p:sldId id="918" r:id="rId37"/>
    <p:sldId id="925" r:id="rId38"/>
    <p:sldId id="894" r:id="rId39"/>
    <p:sldId id="895" r:id="rId40"/>
    <p:sldId id="883" r:id="rId41"/>
    <p:sldId id="926" r:id="rId42"/>
    <p:sldId id="896" r:id="rId43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12">
          <p15:clr>
            <a:srgbClr val="A4A3A4"/>
          </p15:clr>
        </p15:guide>
        <p15:guide id="2" orient="horz" pos="274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704">
          <p15:clr>
            <a:srgbClr val="A4A3A4"/>
          </p15:clr>
        </p15:guide>
        <p15:guide id="5" pos="3920">
          <p15:clr>
            <a:srgbClr val="A4A3A4"/>
          </p15:clr>
        </p15:guide>
        <p15:guide id="6" pos="271">
          <p15:clr>
            <a:srgbClr val="A4A3A4"/>
          </p15:clr>
        </p15:guide>
        <p15:guide id="7" pos="54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29000"/>
    <a:srgbClr val="66FFCC"/>
    <a:srgbClr val="00FFFF"/>
    <a:srgbClr val="3DF5A2"/>
    <a:srgbClr val="00FF40"/>
    <a:srgbClr val="007DFF"/>
    <a:srgbClr val="E0F27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8" autoAdjust="0"/>
    <p:restoredTop sz="86424" autoAdjust="0"/>
  </p:normalViewPr>
  <p:slideViewPr>
    <p:cSldViewPr>
      <p:cViewPr varScale="1">
        <p:scale>
          <a:sx n="129" d="100"/>
          <a:sy n="129" d="100"/>
        </p:scale>
        <p:origin x="127" y="43"/>
      </p:cViewPr>
      <p:guideLst>
        <p:guide orient="horz" pos="2812"/>
        <p:guide orient="horz" pos="274"/>
        <p:guide orient="horz" pos="771"/>
        <p:guide orient="horz" pos="704"/>
        <p:guide pos="3920"/>
        <p:guide pos="271"/>
        <p:guide pos="5490"/>
      </p:guideLst>
    </p:cSldViewPr>
  </p:slideViewPr>
  <p:outlineViewPr>
    <p:cViewPr>
      <p:scale>
        <a:sx n="33" d="100"/>
        <a:sy n="33" d="100"/>
      </p:scale>
      <p:origin x="0" y="-16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4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0E319-BFA1-9742-9207-7A3F7674A0C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3ED9-42D2-6841-A9F5-1FF8453DA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01/04/2025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2514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61AEA-CCDD-1502-D7CE-BE27856C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3B2B9-35DD-2E7F-F03C-06707B677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7F73D-61FB-C103-8D89-AA0D9E423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BB42A-5DCA-CB9C-33E3-81CAFA39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2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698A-A1E9-84A7-D0F4-FAF86305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08498-45FF-A25D-D397-DA0A5ACA5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8D2AC-BF68-CAD3-29F5-C7ABCEA58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A72E-4B83-AF15-870D-64A499C9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1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7F9F-567C-F2E0-D27B-1122DEED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DF584-72A5-9FAD-F38A-01AAC3170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C6693-E9A8-546B-83F5-DE4E0C975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7D945-01A9-5D43-FCE5-E4B898FE2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59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95FFE-B04B-15BF-6929-902DB1CC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45A00-2378-EC60-76C7-4116829F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99CFA-478A-39FE-369C-218C484EE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44B2-8158-313C-C1B6-6BC0FBFC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5B5F-D248-5616-8FB5-D9A15801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CAEA9-B0A4-6BFE-8267-24ADDE22D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559EA-97CC-02AF-14BE-60ED88FFF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28F6-0406-331A-1D03-C69431581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8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B2581-12A7-8DF9-21DF-015A57856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059E-0EB5-22BA-6F1D-450FF344F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36962-604D-1980-C517-7BFDC6702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8148C-7EAE-3711-99C5-3E56BD4A5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4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159B-6B38-F9F8-9E2E-FC506814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6C2CD-4EA3-92A0-EC82-C688041CA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A856B-14E6-4373-3B45-53E80DA56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87AF4-D40B-EB48-E7AA-085719019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1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69982-F465-ED8D-3232-A1EAFB46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2700B-5F82-003D-BB04-D877E5D5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E11B6-2E51-870B-66BD-FB72116ED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A5C4C-836A-511B-A25E-00D5E875F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18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F514-FEE5-F644-6F4A-5FBD2078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1B122-FB47-BF3F-D32F-A49D5640D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0E5DE-9E06-9D96-817D-5E54EB183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4747-EB44-C714-01FC-B166168D1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1E493-E37E-2770-57E6-83F4D4AFD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60232-F9AA-4A88-3BBC-9206C2B00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CCF51-CEB2-E30A-586D-EAABA2BD7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DC09-35EA-8530-DFFF-3EB20C699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137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0EE52-4B8D-EDFD-BBF4-533363C2E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9D603-2865-5E1F-F30B-DF51CA795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5914C-966C-B6E1-5FDA-A1AFA473C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5D329-F38D-B41F-F957-F7C4A3581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4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99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A2EA0-E2B8-48FE-5CD6-DE32F7C7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79664-C388-CAA7-4F36-1E747F900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93391-06E3-F9DE-68FD-2F5D5D96F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3CD-F256-98EF-DD0E-D72773CC7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602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CB185-1807-0BE0-2BF1-D1D96CCBA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84BA5-814A-1CD0-6F2E-71DFC372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6B424-18E4-4D32-2D38-E646675D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686B7-B604-AC98-C022-61FFD4C5E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0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2D86-F3EA-E00F-F90B-FEE88739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E7573-ECA2-679C-7F25-10A199B17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73104-295F-A48E-910A-446A1762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B22BE-7C57-904C-E8B1-909DDC416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6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D1B2-D511-95F5-5A46-F795A04E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17088-E36E-4B23-DEA5-3BCA613B2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539E9-A3DE-ED35-410E-8155C6FEB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0C23-D1DA-396D-53BA-0727FFD99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67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07F7F-F14B-ECBE-4915-FEA7A0AA2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B6D14-0140-5322-FAA5-CA3127810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A415C-037C-DCE1-A979-05A2D0C6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902A5-A32C-8092-E88A-2CCC76B38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68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51D20-0334-927D-0BBE-1916A76F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D6206-A16D-264B-382D-FF02178D8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C4F3E-7727-0426-8374-3D2A31D7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F8B9B-3A99-A2EE-349E-41C2FB60B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81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4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0035-A3D2-B72D-9DBC-A7984665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A0B02-DF75-859F-DF15-4BB83A6F4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8A393-1532-E38B-8CCA-893655E26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0F05D-4C3C-6ED4-C024-73AE4551F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6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6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5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5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6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7BFD3-0B58-3B98-2D16-CC30EF1D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FF252-458B-4BC7-8A09-BACE0F314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278BD-EDF2-9794-63B9-EE28F3EEE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160F-ABBE-CAA5-C506-CDE57E814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FE0A2-34EE-413D-B87D-BE548BE2D9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6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4797202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2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431800" y="4731990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31800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72450" y="4803552"/>
            <a:ext cx="539750" cy="144462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97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43670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9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799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3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98983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6270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905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6498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278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5259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47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576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1765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790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8342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54424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6098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65244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708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2240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6949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o content blac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4778997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4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72450" y="4789106"/>
            <a:ext cx="539750" cy="15890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23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836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713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417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127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4205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97422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708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>
          <p15:clr>
            <a:srgbClr val="FBAE40"/>
          </p15:clr>
        </p15:guide>
        <p15:guide id="8" pos="1723">
          <p15:clr>
            <a:srgbClr val="FBAE40"/>
          </p15:clr>
        </p15:guide>
        <p15:guide id="9" pos="2154">
          <p15:clr>
            <a:srgbClr val="FBAE40"/>
          </p15:clr>
        </p15:guide>
        <p15:guide id="10" pos="3606">
          <p15:clr>
            <a:srgbClr val="FBAE40"/>
          </p15:clr>
        </p15:guide>
        <p15:guide id="11" pos="4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66133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>
          <p15:clr>
            <a:srgbClr val="FBAE40"/>
          </p15:clr>
        </p15:guide>
        <p15:guide id="9" pos="3606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49670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>
          <p15:clr>
            <a:srgbClr val="FBAE40"/>
          </p15:clr>
        </p15:guide>
        <p15:guide id="9" pos="2154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7378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>
          <p15:clr>
            <a:srgbClr val="FBAE40"/>
          </p15:clr>
        </p15:guide>
        <p15:guide id="9" pos="3606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grey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84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833152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27410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348537"/>
            <a:ext cx="1692000" cy="701304"/>
          </a:xfrm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EE4AA6-C375-4A82-9820-15E9C8173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E667011-FA77-499D-AD1E-64A45A637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58403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DAB8DF6-73B0-465A-A5B5-63EB5EAE6B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05F97DA4-1BA5-411A-8D02-EE02B66C04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348537"/>
            <a:ext cx="1692000" cy="701304"/>
          </a:xfrm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26AF3E9D-4783-429D-B30A-761E095F50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BE3E3404-208A-4DD2-9535-DC848B6F64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5215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953161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4445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100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44840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5946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8759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86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838759C-03F7-754B-8A83-22F0879D85C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0116" y="4788129"/>
            <a:ext cx="1566019" cy="15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s-ES_tradnl" altLang="en-US" sz="1200" noProof="0" dirty="0">
                <a:solidFill>
                  <a:schemeClr val="tx1"/>
                </a:solidFill>
              </a:rPr>
              <a:t>@</a:t>
            </a:r>
            <a:r>
              <a:rPr lang="es-ES_tradnl" altLang="en-US" sz="1200" noProof="0" dirty="0" err="1">
                <a:solidFill>
                  <a:schemeClr val="tx1"/>
                </a:solidFill>
              </a:rPr>
              <a:t>guerrero_oa</a:t>
            </a:r>
            <a:endParaRPr lang="es-ES_tradnl" altLang="en-US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3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33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4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913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4789061"/>
            <a:ext cx="3600450" cy="1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s-ES_tradnl" altLang="en-US" sz="1200" noProof="0" dirty="0" err="1">
                <a:solidFill>
                  <a:schemeClr val="bg1"/>
                </a:solidFill>
              </a:rPr>
              <a:t>The</a:t>
            </a:r>
            <a:r>
              <a:rPr lang="es-ES_tradnl" altLang="en-US" sz="1200" noProof="0" dirty="0">
                <a:solidFill>
                  <a:schemeClr val="bg1"/>
                </a:solidFill>
              </a:rPr>
              <a:t> Alan Turing </a:t>
            </a:r>
            <a:r>
              <a:rPr lang="es-ES_tradnl" altLang="en-US" sz="1200" noProof="0" dirty="0" err="1">
                <a:solidFill>
                  <a:schemeClr val="bg1"/>
                </a:solidFill>
              </a:rPr>
              <a:t>Institute</a:t>
            </a:r>
            <a:endParaRPr lang="es-ES_tradnl" altLang="en-US" sz="1200" noProof="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0" y="4789061"/>
            <a:ext cx="539750" cy="15890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125F9C-A842-4714-8AB3-35D4838AD656}" type="slidenum">
              <a:rPr lang="es-ES_tradnl" altLang="en-US" smtClean="0"/>
              <a:pPr>
                <a:defRPr/>
              </a:pPr>
              <a:t>‹#›</a:t>
            </a:fld>
            <a:endParaRPr lang="es-ES_tradnl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0116" y="4788129"/>
            <a:ext cx="1566019" cy="15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s-ES_tradnl" altLang="en-US" sz="1200" noProof="0" dirty="0">
                <a:solidFill>
                  <a:schemeClr val="bg1"/>
                </a:solidFill>
              </a:rPr>
              <a:t>@</a:t>
            </a:r>
            <a:r>
              <a:rPr lang="es-ES_tradnl" altLang="en-US" sz="1200" noProof="0" dirty="0" err="1">
                <a:solidFill>
                  <a:schemeClr val="bg1"/>
                </a:solidFill>
              </a:rPr>
              <a:t>guerrero_oa</a:t>
            </a:r>
            <a:endParaRPr lang="es-ES_tradnl" alt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7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0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4789061"/>
            <a:ext cx="3600450" cy="1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200" dirty="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0" y="4789061"/>
            <a:ext cx="539750" cy="15890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F5125F9C-A842-4714-8AB3-35D4838AD656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1" r:id="rId2"/>
    <p:sldLayoutId id="2147483948" r:id="rId3"/>
    <p:sldLayoutId id="2147483949" r:id="rId4"/>
    <p:sldLayoutId id="2147483930" r:id="rId5"/>
    <p:sldLayoutId id="2147483931" r:id="rId6"/>
    <p:sldLayoutId id="2147483932" r:id="rId7"/>
    <p:sldLayoutId id="2147483933" r:id="rId8"/>
    <p:sldLayoutId id="2147483953" r:id="rId9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00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  <p:sldLayoutId id="2147483980" r:id="rId26"/>
    <p:sldLayoutId id="2147483981" r:id="rId27"/>
    <p:sldLayoutId id="2147483982" r:id="rId28"/>
    <p:sldLayoutId id="2147483983" r:id="rId29"/>
    <p:sldLayoutId id="2147483984" r:id="rId30"/>
    <p:sldLayoutId id="2147483985" r:id="rId31"/>
    <p:sldLayoutId id="2147483986" r:id="rId32"/>
    <p:sldLayoutId id="2147483987" r:id="rId33"/>
    <p:sldLayoutId id="2147483988" r:id="rId34"/>
    <p:sldLayoutId id="2147483989" r:id="rId35"/>
    <p:sldLayoutId id="2147483990" r:id="rId36"/>
    <p:sldLayoutId id="2147483991" r:id="rId37"/>
    <p:sldLayoutId id="2147483992" r:id="rId38"/>
    <p:sldLayoutId id="2147483993" r:id="rId39"/>
    <p:sldLayoutId id="2147483994" r:id="rId40"/>
    <p:sldLayoutId id="2147483995" r:id="rId41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image" Target="../media/image46.png"/><Relationship Id="rId21" Type="http://schemas.microsoft.com/office/2007/relationships/hdphoto" Target="../media/hdphoto14.wdp"/><Relationship Id="rId34" Type="http://schemas.microsoft.com/office/2007/relationships/hdphoto" Target="../media/hdphoto15.wdp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jpeg"/><Relationship Id="rId20" Type="http://schemas.openxmlformats.org/officeDocument/2006/relationships/image" Target="../media/image63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.emf"/><Relationship Id="rId11" Type="http://schemas.openxmlformats.org/officeDocument/2006/relationships/image" Target="../media/image54.jpeg"/><Relationship Id="rId24" Type="http://schemas.openxmlformats.org/officeDocument/2006/relationships/image" Target="../media/image66.png"/><Relationship Id="rId32" Type="http://schemas.openxmlformats.org/officeDocument/2006/relationships/image" Target="../media/image74.sv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7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3.png"/><Relationship Id="rId4" Type="http://schemas.openxmlformats.org/officeDocument/2006/relationships/image" Target="../media/image47.jpg"/><Relationship Id="rId9" Type="http://schemas.openxmlformats.org/officeDocument/2006/relationships/image" Target="../media/image52.jpeg"/><Relationship Id="rId14" Type="http://schemas.openxmlformats.org/officeDocument/2006/relationships/image" Target="../media/image57.png"/><Relationship Id="rId22" Type="http://schemas.openxmlformats.org/officeDocument/2006/relationships/image" Target="../media/image64.jpe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8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38.emf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17.wdp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5" Type="http://schemas.microsoft.com/office/2007/relationships/hdphoto" Target="../media/hdphoto1.wdp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82.pn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5" Type="http://schemas.microsoft.com/office/2007/relationships/hdphoto" Target="../media/hdphoto20.wdp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7.png"/><Relationship Id="rId4" Type="http://schemas.microsoft.com/office/2007/relationships/hdphoto" Target="../media/hdphoto2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9.png"/><Relationship Id="rId4" Type="http://schemas.microsoft.com/office/2007/relationships/hdphoto" Target="../media/hdphoto22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microsoft.com/office/2007/relationships/hdphoto" Target="../media/hdphoto2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24.wdp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microsoft.com/office/2007/relationships/hdphoto" Target="../media/hdphoto26.wdp"/><Relationship Id="rId4" Type="http://schemas.microsoft.com/office/2007/relationships/hdphoto" Target="../media/hdphoto23.wdp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10" Type="http://schemas.microsoft.com/office/2007/relationships/hdphoto" Target="../media/hdphoto29.wdp"/><Relationship Id="rId4" Type="http://schemas.microsoft.com/office/2007/relationships/hdphoto" Target="../media/hdphoto19.wdp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31.wdp"/><Relationship Id="rId5" Type="http://schemas.openxmlformats.org/officeDocument/2006/relationships/image" Target="../media/image98.png"/><Relationship Id="rId10" Type="http://schemas.microsoft.com/office/2007/relationships/hdphoto" Target="../media/hdphoto33.wdp"/><Relationship Id="rId4" Type="http://schemas.microsoft.com/office/2007/relationships/hdphoto" Target="../media/hdphoto30.wdp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8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25.wdp"/><Relationship Id="rId5" Type="http://schemas.openxmlformats.org/officeDocument/2006/relationships/image" Target="../media/image92.png"/><Relationship Id="rId10" Type="http://schemas.microsoft.com/office/2007/relationships/hdphoto" Target="../media/hdphoto35.wdp"/><Relationship Id="rId4" Type="http://schemas.microsoft.com/office/2007/relationships/hdphoto" Target="../media/hdphoto19.wdp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0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37.wdp"/><Relationship Id="rId5" Type="http://schemas.openxmlformats.org/officeDocument/2006/relationships/image" Target="../media/image104.png"/><Relationship Id="rId4" Type="http://schemas.microsoft.com/office/2007/relationships/hdphoto" Target="../media/hdphoto3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5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8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25.wdp"/><Relationship Id="rId5" Type="http://schemas.openxmlformats.org/officeDocument/2006/relationships/image" Target="../media/image92.png"/><Relationship Id="rId10" Type="http://schemas.microsoft.com/office/2007/relationships/hdphoto" Target="../media/hdphoto35.wdp"/><Relationship Id="rId4" Type="http://schemas.microsoft.com/office/2007/relationships/hdphoto" Target="../media/hdphoto19.wdp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38.wdp"/><Relationship Id="rId5" Type="http://schemas.openxmlformats.org/officeDocument/2006/relationships/image" Target="../media/image106.png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7.png"/><Relationship Id="rId4" Type="http://schemas.microsoft.com/office/2007/relationships/hdphoto" Target="../media/hdphoto2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5" Type="http://schemas.microsoft.com/office/2007/relationships/hdphoto" Target="../media/hdphoto39.wdp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13" Type="http://schemas.openxmlformats.org/officeDocument/2006/relationships/image" Target="../media/image121.jpg"/><Relationship Id="rId18" Type="http://schemas.openxmlformats.org/officeDocument/2006/relationships/image" Target="../media/image126.jpg"/><Relationship Id="rId3" Type="http://schemas.openxmlformats.org/officeDocument/2006/relationships/image" Target="../media/image112.png"/><Relationship Id="rId7" Type="http://schemas.openxmlformats.org/officeDocument/2006/relationships/image" Target="../media/image115.jpg"/><Relationship Id="rId12" Type="http://schemas.openxmlformats.org/officeDocument/2006/relationships/image" Target="../media/image120.jpg"/><Relationship Id="rId17" Type="http://schemas.openxmlformats.org/officeDocument/2006/relationships/image" Target="../media/image125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14.jpg"/><Relationship Id="rId11" Type="http://schemas.openxmlformats.org/officeDocument/2006/relationships/image" Target="../media/image119.jpeg"/><Relationship Id="rId5" Type="http://schemas.openxmlformats.org/officeDocument/2006/relationships/image" Target="../media/image113.jpeg"/><Relationship Id="rId15" Type="http://schemas.openxmlformats.org/officeDocument/2006/relationships/image" Target="../media/image123.jpg"/><Relationship Id="rId10" Type="http://schemas.openxmlformats.org/officeDocument/2006/relationships/image" Target="../media/image118.jpg"/><Relationship Id="rId19" Type="http://schemas.openxmlformats.org/officeDocument/2006/relationships/image" Target="../media/image127.jpg"/><Relationship Id="rId4" Type="http://schemas.microsoft.com/office/2007/relationships/hdphoto" Target="../media/hdphoto40.wdp"/><Relationship Id="rId9" Type="http://schemas.openxmlformats.org/officeDocument/2006/relationships/image" Target="../media/image117.jpg"/><Relationship Id="rId14" Type="http://schemas.openxmlformats.org/officeDocument/2006/relationships/image" Target="../media/image122.jp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2" Type="http://schemas.openxmlformats.org/officeDocument/2006/relationships/hyperlink" Target="https://policypriority.org/app/" TargetMode="External"/><Relationship Id="rId1" Type="http://schemas.openxmlformats.org/officeDocument/2006/relationships/slideLayout" Target="../slideLayouts/slideLayout44.xml"/><Relationship Id="rId6" Type="http://schemas.microsoft.com/office/2007/relationships/hdphoto" Target="../media/hdphoto31.wdp"/><Relationship Id="rId5" Type="http://schemas.openxmlformats.org/officeDocument/2006/relationships/image" Target="../media/image98.png"/><Relationship Id="rId4" Type="http://schemas.microsoft.com/office/2007/relationships/hdphoto" Target="../media/hdphoto4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3.wdp"/><Relationship Id="rId3" Type="http://schemas.openxmlformats.org/officeDocument/2006/relationships/image" Target="../media/image10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31.wdp"/><Relationship Id="rId5" Type="http://schemas.openxmlformats.org/officeDocument/2006/relationships/image" Target="../media/image98.png"/><Relationship Id="rId10" Type="http://schemas.microsoft.com/office/2007/relationships/hdphoto" Target="../media/hdphoto44.wdp"/><Relationship Id="rId4" Type="http://schemas.microsoft.com/office/2007/relationships/hdphoto" Target="../media/hdphoto34.wdp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microsoft.com/office/2007/relationships/hdphoto" Target="../media/hdphoto48.wdp"/><Relationship Id="rId3" Type="http://schemas.openxmlformats.org/officeDocument/2006/relationships/hyperlink" Target="https://hmt-ati-dummytable.onrender.com/" TargetMode="External"/><Relationship Id="rId7" Type="http://schemas.microsoft.com/office/2007/relationships/hdphoto" Target="../media/hdphoto45.wdp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32.png"/><Relationship Id="rId11" Type="http://schemas.microsoft.com/office/2007/relationships/hdphoto" Target="../media/hdphoto47.wdp"/><Relationship Id="rId5" Type="http://schemas.microsoft.com/office/2007/relationships/hdphoto" Target="../media/hdphoto35.wdp"/><Relationship Id="rId10" Type="http://schemas.openxmlformats.org/officeDocument/2006/relationships/image" Target="../media/image134.png"/><Relationship Id="rId4" Type="http://schemas.openxmlformats.org/officeDocument/2006/relationships/image" Target="../media/image102.png"/><Relationship Id="rId9" Type="http://schemas.microsoft.com/office/2007/relationships/hdphoto" Target="../media/hdphoto46.wdp"/><Relationship Id="rId1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microsoft.com/office/2007/relationships/hdphoto" Target="../media/hdphoto50.wdp"/><Relationship Id="rId7" Type="http://schemas.microsoft.com/office/2007/relationships/hdphoto" Target="../media/hdphoto52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1.png"/><Relationship Id="rId5" Type="http://schemas.microsoft.com/office/2007/relationships/hdphoto" Target="../media/hdphoto51.wdp"/><Relationship Id="rId4" Type="http://schemas.openxmlformats.org/officeDocument/2006/relationships/image" Target="../media/image140.png"/><Relationship Id="rId9" Type="http://schemas.microsoft.com/office/2007/relationships/hdphoto" Target="../media/hdphoto38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7" Type="http://schemas.openxmlformats.org/officeDocument/2006/relationships/hyperlink" Target="mailto:lnderu@jkuat.ac.ke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4.xml"/><Relationship Id="rId6" Type="http://schemas.openxmlformats.org/officeDocument/2006/relationships/hyperlink" Target="mailto:rmbaruku@knbs.or.ke" TargetMode="External"/><Relationship Id="rId5" Type="http://schemas.openxmlformats.org/officeDocument/2006/relationships/hyperlink" Target="mailto:daniele.guariso@gmail.com" TargetMode="External"/><Relationship Id="rId4" Type="http://schemas.openxmlformats.org/officeDocument/2006/relationships/hyperlink" Target="mailto:dguariso@turing.ac.u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10.wdp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microsoft.com/office/2007/relationships/hdphoto" Target="../media/hdphoto11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microsoft.com/office/2007/relationships/hdphoto" Target="../media/hdphoto13.wdp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6.emf"/><Relationship Id="rId11" Type="http://schemas.openxmlformats.org/officeDocument/2006/relationships/image" Target="../media/image40.png"/><Relationship Id="rId5" Type="http://schemas.openxmlformats.org/officeDocument/2006/relationships/image" Target="../media/image35.emf"/><Relationship Id="rId10" Type="http://schemas.microsoft.com/office/2007/relationships/hdphoto" Target="../media/hdphoto12.wdp"/><Relationship Id="rId4" Type="http://schemas.openxmlformats.org/officeDocument/2006/relationships/image" Target="../media/image34.emf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19B9E81D-6C83-4C2B-B1E5-268EC342C0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BD8882-015C-4AD8-BE26-BC14CB050800}" type="slidenum">
              <a:rPr lang="en-GB" altLang="en-US" smtClean="0">
                <a:solidFill>
                  <a:schemeClr val="bg1"/>
                </a:solidFill>
              </a:rPr>
              <a:pPr/>
              <a:t>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0237CF70-9765-43CB-A67A-698F50267513}"/>
              </a:ext>
            </a:extLst>
          </p:cNvPr>
          <p:cNvSpPr txBox="1">
            <a:spLocks/>
          </p:cNvSpPr>
          <p:nvPr/>
        </p:nvSpPr>
        <p:spPr>
          <a:xfrm>
            <a:off x="467544" y="3338223"/>
            <a:ext cx="5400600" cy="10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5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Dr Daniele Guariso (The Alan Turing Institute, London, UK)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3968" y="134807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A318FAD-E618-384C-A445-C3B69CA12A02}"/>
              </a:ext>
            </a:extLst>
          </p:cNvPr>
          <p:cNvSpPr txBox="1">
            <a:spLocks/>
          </p:cNvSpPr>
          <p:nvPr/>
        </p:nvSpPr>
        <p:spPr bwMode="auto">
          <a:xfrm>
            <a:off x="431800" y="1887742"/>
            <a:ext cx="6012408" cy="97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latin typeface="Garamond" panose="02020404030301010803" pitchFamily="18" charset="0"/>
              </a:rPr>
              <a:t>Policy Priority Inference for Kenya: </a:t>
            </a:r>
          </a:p>
          <a:p>
            <a:r>
              <a:rPr lang="en-GB" sz="2400" dirty="0">
                <a:latin typeface="Garamond" panose="02020404030301010803" pitchFamily="18" charset="0"/>
              </a:rPr>
              <a:t>Data Assessment &amp; Use Case</a:t>
            </a:r>
          </a:p>
        </p:txBody>
      </p:sp>
      <p:pic>
        <p:nvPicPr>
          <p:cNvPr id="15" name="Picture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5669948A-427E-7605-CBE1-5200403D6C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r="14076"/>
          <a:stretch>
            <a:fillRect/>
          </a:stretch>
        </p:blipFill>
        <p:spPr>
          <a:xfrm>
            <a:off x="3743400" y="-20539"/>
            <a:ext cx="5400600" cy="4412479"/>
          </a:xfrm>
        </p:spPr>
      </p:pic>
      <p:pic>
        <p:nvPicPr>
          <p:cNvPr id="4" name="Picture 2" descr="African Centre for Technology Studies (ACTS)">
            <a:extLst>
              <a:ext uri="{FF2B5EF4-FFF2-40B4-BE49-F238E27FC236}">
                <a16:creationId xmlns:a16="http://schemas.microsoft.com/office/drawing/2014/main" id="{5060AAF7-2C55-B64B-0CB0-63C94553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7661" y="4003441"/>
            <a:ext cx="844405" cy="6031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Jomo Kenyatta University of Agriculture and Technology - Home - AU-IBAR  ECOSYSTEM">
            <a:extLst>
              <a:ext uri="{FF2B5EF4-FFF2-40B4-BE49-F238E27FC236}">
                <a16:creationId xmlns:a16="http://schemas.microsoft.com/office/drawing/2014/main" id="{EDD04BC3-6FE7-5A14-8C98-70C9B516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00" y1="22600" x2="58400" y2="22600"/>
                        <a14:foregroundMark x1="42600" y1="23200" x2="42600" y2="23200"/>
                        <a14:foregroundMark x1="32600" y1="31200" x2="32600" y2="31200"/>
                        <a14:foregroundMark x1="32800" y1="28200" x2="32800" y2="28200"/>
                        <a14:foregroundMark x1="27200" y1="39000" x2="27200" y2="39000"/>
                        <a14:foregroundMark x1="26400" y1="54200" x2="26400" y2="54200"/>
                        <a14:foregroundMark x1="33800" y1="64800" x2="33800" y2="64800"/>
                        <a14:foregroundMark x1="46000" y1="71400" x2="46000" y2="71400"/>
                        <a14:foregroundMark x1="56600" y1="71400" x2="56600" y2="71400"/>
                        <a14:foregroundMark x1="69200" y1="64400" x2="69200" y2="64400"/>
                        <a14:foregroundMark x1="75600" y1="52000" x2="75600" y2="52000"/>
                        <a14:foregroundMark x1="75400" y1="40400" x2="75400" y2="40400"/>
                        <a14:foregroundMark x1="69600" y1="29200" x2="69600" y2="29200"/>
                        <a14:foregroundMark x1="58000" y1="51200" x2="58000" y2="51200"/>
                        <a14:foregroundMark x1="43400" y1="52000" x2="43400" y2="52000"/>
                        <a14:foregroundMark x1="43400" y1="52000" x2="43400" y2="52000"/>
                        <a14:foregroundMark x1="43600" y1="55400" x2="43600" y2="55400"/>
                        <a14:backgroundMark x1="88600" y1="8200" x2="88600" y2="8200"/>
                        <a14:backgroundMark x1="88600" y1="8200" x2="88600" y2="8200"/>
                        <a14:backgroundMark x1="60600" y1="80200" x2="60600" y2="80200"/>
                        <a14:backgroundMark x1="59400" y1="81400" x2="59400" y2="81400"/>
                        <a14:backgroundMark x1="60000" y1="80200" x2="60000" y2="80200"/>
                        <a14:backgroundMark x1="44800" y1="81200" x2="44800" y2="8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74" y="3860698"/>
            <a:ext cx="888632" cy="8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ion with a red and black text&#10;&#10;Description automatically generated">
            <a:extLst>
              <a:ext uri="{FF2B5EF4-FFF2-40B4-BE49-F238E27FC236}">
                <a16:creationId xmlns:a16="http://schemas.microsoft.com/office/drawing/2014/main" id="{39DD0FD0-86E7-6E3E-4DE4-C297CA642B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7288" b="6921"/>
          <a:stretch/>
        </p:blipFill>
        <p:spPr>
          <a:xfrm>
            <a:off x="529544" y="4017516"/>
            <a:ext cx="888632" cy="574997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66BBE-CFF6-488D-DB4D-D7FBDB3AD1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8" y="4035525"/>
            <a:ext cx="1059618" cy="556300"/>
          </a:xfrm>
          <a:prstGeom prst="roundRect">
            <a:avLst/>
          </a:prstGeom>
        </p:spPr>
      </p:pic>
      <p:pic>
        <p:nvPicPr>
          <p:cNvPr id="10" name="Image 15">
            <a:extLst>
              <a:ext uri="{FF2B5EF4-FFF2-40B4-BE49-F238E27FC236}">
                <a16:creationId xmlns:a16="http://schemas.microsoft.com/office/drawing/2014/main" id="{1CD7B812-65C9-9357-586F-6570B1D9799D}"/>
              </a:ext>
            </a:extLst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28767" y="4080992"/>
            <a:ext cx="1650681" cy="458654"/>
          </a:xfrm>
          <a:prstGeom prst="rect">
            <a:avLst/>
          </a:prstGeom>
        </p:spPr>
      </p:pic>
      <p:pic>
        <p:nvPicPr>
          <p:cNvPr id="11" name="Image 14">
            <a:extLst>
              <a:ext uri="{FF2B5EF4-FFF2-40B4-BE49-F238E27FC236}">
                <a16:creationId xmlns:a16="http://schemas.microsoft.com/office/drawing/2014/main" id="{7D71735B-2750-7BEA-2CD5-B756771B365C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1846" y="3903363"/>
            <a:ext cx="977265" cy="761365"/>
          </a:xfrm>
          <a:prstGeom prst="rect">
            <a:avLst/>
          </a:prstGeom>
        </p:spPr>
      </p:pic>
      <p:pic>
        <p:nvPicPr>
          <p:cNvPr id="12" name="Image 16">
            <a:extLst>
              <a:ext uri="{FF2B5EF4-FFF2-40B4-BE49-F238E27FC236}">
                <a16:creationId xmlns:a16="http://schemas.microsoft.com/office/drawing/2014/main" id="{B3B8CFF0-C6BA-A0F1-B5A7-615DF3A1FCB5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0125" y="4085783"/>
            <a:ext cx="1385027" cy="467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24225-33C3-D113-060C-0BB63BDEDF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b="0" dirty="0">
                <a:latin typeface="Garamond" panose="02020404030301010803" pitchFamily="18" charset="0"/>
              </a:rPr>
              <a:t>Accelerators and systemic bottlenecks</a:t>
            </a:r>
            <a:endParaRPr lang="en-GB" sz="3200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84C0F-05A4-C8DD-1550-1E2154A6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86" y="987574"/>
            <a:ext cx="6056827" cy="39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7569C-5AF1-162A-F44A-79AD55B66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b="0" dirty="0">
                <a:latin typeface="Garamond" panose="02020404030301010803" pitchFamily="18" charset="0"/>
              </a:rPr>
              <a:t>The impact of international </a:t>
            </a:r>
            <a:r>
              <a:rPr lang="en-GB" sz="3200" dirty="0">
                <a:latin typeface="Garamond" panose="02020404030301010803" pitchFamily="18" charset="0"/>
              </a:rPr>
              <a:t>a</a:t>
            </a:r>
            <a:r>
              <a:rPr lang="en-GB" sz="3200" b="0" dirty="0">
                <a:latin typeface="Garamond" panose="02020404030301010803" pitchFamily="18" charset="0"/>
              </a:rPr>
              <a:t>id</a:t>
            </a:r>
            <a:endParaRPr lang="en-GB" sz="3200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012B0-A709-7D56-CB33-B19032C4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987574"/>
            <a:ext cx="7704856" cy="38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Social programme sensitivity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3C0C5-BBB8-C135-18B8-37383CC85F8B}"/>
              </a:ext>
            </a:extLst>
          </p:cNvPr>
          <p:cNvSpPr txBox="1"/>
          <p:nvPr/>
        </p:nvSpPr>
        <p:spPr>
          <a:xfrm>
            <a:off x="416281" y="1059582"/>
            <a:ext cx="8784976" cy="495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Additional percent coverage due to a 10% yearly increase in average baseline budget</a:t>
            </a:r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674F58C-FFA6-A27F-AE70-642587F4B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47" y="1635646"/>
            <a:ext cx="5661506" cy="317658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AB7CE9-BBBF-614A-4C27-D47F9D28C030}"/>
              </a:ext>
            </a:extLst>
          </p:cNvPr>
          <p:cNvSpPr/>
          <p:nvPr/>
        </p:nvSpPr>
        <p:spPr>
          <a:xfrm>
            <a:off x="1187624" y="955349"/>
            <a:ext cx="6840760" cy="49529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95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Everyone Loves PPI!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C333B-D9D9-5721-181B-3241BE150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2" y="2669052"/>
            <a:ext cx="459894" cy="934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3A1CB-BC3C-40A4-D930-C06E040AA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03" y="3431640"/>
            <a:ext cx="1207933" cy="426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1B642-9C47-4265-6E47-944E6453F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08" y="4638843"/>
            <a:ext cx="1151214" cy="305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C5E07-51E4-7EF6-1AFA-7AF8D68DB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8" y="3768107"/>
            <a:ext cx="459894" cy="589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914D5D-FD21-777E-DA7E-5C49D28B53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" t="23278" r="16887" b="16047"/>
          <a:stretch/>
        </p:blipFill>
        <p:spPr>
          <a:xfrm>
            <a:off x="2835989" y="3552837"/>
            <a:ext cx="1262230" cy="4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FD12C8-EB23-5C8B-6DF6-885E2B605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77" y="3115883"/>
            <a:ext cx="725099" cy="416723"/>
          </a:xfrm>
          <a:prstGeom prst="rect">
            <a:avLst/>
          </a:prstGeom>
        </p:spPr>
      </p:pic>
      <p:pic>
        <p:nvPicPr>
          <p:cNvPr id="14" name="Picture 4" descr="Logo of Gobierno del Estado de México ">
            <a:extLst>
              <a:ext uri="{FF2B5EF4-FFF2-40B4-BE49-F238E27FC236}">
                <a16:creationId xmlns:a16="http://schemas.microsoft.com/office/drawing/2014/main" id="{27DF1B26-9C96-ABA2-60AF-06B6F1D75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t="12514" r="6332" b="5842"/>
          <a:stretch/>
        </p:blipFill>
        <p:spPr bwMode="auto">
          <a:xfrm>
            <a:off x="1443923" y="2469370"/>
            <a:ext cx="576065" cy="57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809ABD-0BF8-8AE1-7D0D-B6B0B099B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030" y="2679394"/>
            <a:ext cx="1207933" cy="571591"/>
          </a:xfrm>
          <a:prstGeom prst="rect">
            <a:avLst/>
          </a:prstGeom>
        </p:spPr>
      </p:pic>
      <p:pic>
        <p:nvPicPr>
          <p:cNvPr id="18" name="Picture 20" descr="Oficina de Planeamiento y Presupuesto - Publicadores - Catálogo de Datos  Abiertos">
            <a:extLst>
              <a:ext uri="{FF2B5EF4-FFF2-40B4-BE49-F238E27FC236}">
                <a16:creationId xmlns:a16="http://schemas.microsoft.com/office/drawing/2014/main" id="{D4A3C69E-FB80-1A23-61CF-CA43B517E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/>
          <a:stretch/>
        </p:blipFill>
        <p:spPr bwMode="auto">
          <a:xfrm>
            <a:off x="1509689" y="1858250"/>
            <a:ext cx="1261813" cy="44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COPAB - Bienvenido a COPAB - Corporación de Protección del Ahorro Bancario">
            <a:extLst>
              <a:ext uri="{FF2B5EF4-FFF2-40B4-BE49-F238E27FC236}">
                <a16:creationId xmlns:a16="http://schemas.microsoft.com/office/drawing/2014/main" id="{BE7CB9FE-DA67-5BD3-BC67-6ED7E9C6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7063" r="14282" b="8826"/>
          <a:stretch/>
        </p:blipFill>
        <p:spPr bwMode="auto">
          <a:xfrm>
            <a:off x="3079309" y="2263569"/>
            <a:ext cx="1223178" cy="5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Secretaría General | Alcaldía Mayor de Bogotá">
            <a:extLst>
              <a:ext uri="{FF2B5EF4-FFF2-40B4-BE49-F238E27FC236}">
                <a16:creationId xmlns:a16="http://schemas.microsoft.com/office/drawing/2014/main" id="{6DC6900F-B7FB-9267-ACB6-774DCEE7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43" y="3644895"/>
            <a:ext cx="1156438" cy="59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46B71DC7-7F79-2FCD-FA64-2364AD03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02" y="1775275"/>
            <a:ext cx="1334885" cy="3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2778AB3-947C-FB1A-359C-D14688541CDB}"/>
              </a:ext>
            </a:extLst>
          </p:cNvPr>
          <p:cNvGrpSpPr/>
          <p:nvPr/>
        </p:nvGrpSpPr>
        <p:grpSpPr>
          <a:xfrm>
            <a:off x="1286603" y="3368913"/>
            <a:ext cx="773858" cy="426513"/>
            <a:chOff x="1688777" y="2273942"/>
            <a:chExt cx="908050" cy="49989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C7064C-A992-4F14-96B3-7147157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428"/>
            <a:stretch/>
          </p:blipFill>
          <p:spPr>
            <a:xfrm>
              <a:off x="1688777" y="2497493"/>
              <a:ext cx="908050" cy="2763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5563C0-847E-1F62-8DD7-57CDDCB6B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55979"/>
            <a:stretch/>
          </p:blipFill>
          <p:spPr>
            <a:xfrm>
              <a:off x="1705916" y="2273942"/>
              <a:ext cx="806366" cy="276348"/>
            </a:xfrm>
            <a:prstGeom prst="rect">
              <a:avLst/>
            </a:prstGeom>
          </p:spPr>
        </p:pic>
      </p:grpSp>
      <p:pic>
        <p:nvPicPr>
          <p:cNvPr id="26" name="Picture 34" descr="Logo of Gobierno de Puebla">
            <a:extLst>
              <a:ext uri="{FF2B5EF4-FFF2-40B4-BE49-F238E27FC236}">
                <a16:creationId xmlns:a16="http://schemas.microsoft.com/office/drawing/2014/main" id="{9502A579-E09C-E43F-C8D1-83D58CBF9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r="9623"/>
          <a:stretch/>
        </p:blipFill>
        <p:spPr bwMode="auto">
          <a:xfrm>
            <a:off x="2370078" y="2508681"/>
            <a:ext cx="357134" cy="45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28C4ED-47E1-2E37-9356-7F886E309C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9336" y="3989710"/>
            <a:ext cx="1209709" cy="9542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88B63C-217E-7D12-9BCE-7BDAF8DE95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7420" y="1965935"/>
            <a:ext cx="1193543" cy="548947"/>
          </a:xfrm>
          <a:prstGeom prst="rect">
            <a:avLst/>
          </a:prstGeom>
        </p:spPr>
      </p:pic>
      <p:pic>
        <p:nvPicPr>
          <p:cNvPr id="36" name="Picture 35" descr="A blue globe with text&#10;&#10;Description automatically generated">
            <a:extLst>
              <a:ext uri="{FF2B5EF4-FFF2-40B4-BE49-F238E27FC236}">
                <a16:creationId xmlns:a16="http://schemas.microsoft.com/office/drawing/2014/main" id="{43959FD5-5C08-3517-7DA8-4B39DA51D9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6" y="1063937"/>
            <a:ext cx="1130089" cy="8475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A16BF23-5371-F503-9E94-B412DB576871}"/>
              </a:ext>
            </a:extLst>
          </p:cNvPr>
          <p:cNvSpPr txBox="1"/>
          <p:nvPr/>
        </p:nvSpPr>
        <p:spPr>
          <a:xfrm>
            <a:off x="2642010" y="1098417"/>
            <a:ext cx="654573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International, national, and sub-national collaborations!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9B60BA-6329-C848-E830-B8038FA4B3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7" y="1047500"/>
            <a:ext cx="495711" cy="495711"/>
          </a:xfrm>
          <a:prstGeom prst="rect">
            <a:avLst/>
          </a:prstGeom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560B999C-685B-45F4-360B-A8C995C8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" y="4455025"/>
            <a:ext cx="689313" cy="4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>
            <a:extLst>
              <a:ext uri="{FF2B5EF4-FFF2-40B4-BE49-F238E27FC236}">
                <a16:creationId xmlns:a16="http://schemas.microsoft.com/office/drawing/2014/main" id="{F9882004-E9C4-9E08-72FF-4C3FB9B3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7" y="1920693"/>
            <a:ext cx="619905" cy="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4AB8081-0AA9-BAA2-00EA-9A7E03494490}"/>
              </a:ext>
            </a:extLst>
          </p:cNvPr>
          <p:cNvGrpSpPr/>
          <p:nvPr/>
        </p:nvGrpSpPr>
        <p:grpSpPr>
          <a:xfrm>
            <a:off x="1446512" y="4434222"/>
            <a:ext cx="1229852" cy="409241"/>
            <a:chOff x="1551508" y="4172612"/>
            <a:chExt cx="1229852" cy="40924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A73A3A3-051A-1100-CAD3-63155D46A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31769"/>
            <a:stretch/>
          </p:blipFill>
          <p:spPr>
            <a:xfrm>
              <a:off x="1551508" y="4386728"/>
              <a:ext cx="1229852" cy="19512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892F452-96A0-57EF-F6D5-16D0E602D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71425"/>
            <a:stretch/>
          </p:blipFill>
          <p:spPr>
            <a:xfrm>
              <a:off x="1748609" y="4172612"/>
              <a:ext cx="658387" cy="249425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3463E5C8-3984-1509-F545-6BF88E7FE5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2" y="4011708"/>
            <a:ext cx="1233221" cy="49079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4166052-B565-9E7A-0594-94CB35852E59}"/>
              </a:ext>
            </a:extLst>
          </p:cNvPr>
          <p:cNvCxnSpPr/>
          <p:nvPr/>
        </p:nvCxnSpPr>
        <p:spPr>
          <a:xfrm>
            <a:off x="6012160" y="1848496"/>
            <a:ext cx="0" cy="3096344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B1FBAE6A-2C2B-344A-9826-39DD5782F5A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6250" t="16802" r="8361" b="11964"/>
          <a:stretch/>
        </p:blipFill>
        <p:spPr>
          <a:xfrm>
            <a:off x="6538736" y="2702359"/>
            <a:ext cx="983799" cy="325573"/>
          </a:xfrm>
          <a:prstGeom prst="rect">
            <a:avLst/>
          </a:prstGeom>
        </p:spPr>
      </p:pic>
      <p:pic>
        <p:nvPicPr>
          <p:cNvPr id="79" name="Picture 78" descr="A black and yellow text on a black background&#10;&#10;Description automatically generated">
            <a:extLst>
              <a:ext uri="{FF2B5EF4-FFF2-40B4-BE49-F238E27FC236}">
                <a16:creationId xmlns:a16="http://schemas.microsoft.com/office/drawing/2014/main" id="{13B9AFEB-872D-24F0-D838-7ABED6F737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871197" y="3250985"/>
            <a:ext cx="985710" cy="3960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2" name="Picture 81" descr="A close-up of a logo&#10;&#10;Description automatically generated">
            <a:extLst>
              <a:ext uri="{FF2B5EF4-FFF2-40B4-BE49-F238E27FC236}">
                <a16:creationId xmlns:a16="http://schemas.microsoft.com/office/drawing/2014/main" id="{58A2F3EE-AB77-8BB2-BB59-5C94FEDF0F9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34" y="3821979"/>
            <a:ext cx="983799" cy="3449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8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90F69CE-7985-5A3B-EC47-60926A62777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441488" y="3877207"/>
            <a:ext cx="983795" cy="30513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DD793250-5B06-DAD2-9277-52500153FED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12360" y="2548195"/>
            <a:ext cx="571131" cy="571131"/>
          </a:xfrm>
          <a:prstGeom prst="rect">
            <a:avLst/>
          </a:prstGeom>
        </p:spPr>
      </p:pic>
      <p:sp>
        <p:nvSpPr>
          <p:cNvPr id="93" name="Right Brace 92">
            <a:extLst>
              <a:ext uri="{FF2B5EF4-FFF2-40B4-BE49-F238E27FC236}">
                <a16:creationId xmlns:a16="http://schemas.microsoft.com/office/drawing/2014/main" id="{5083963D-E851-1B65-6C4B-44C454DDD1D3}"/>
              </a:ext>
            </a:extLst>
          </p:cNvPr>
          <p:cNvSpPr/>
          <p:nvPr/>
        </p:nvSpPr>
        <p:spPr>
          <a:xfrm rot="16200000">
            <a:off x="7422311" y="1116116"/>
            <a:ext cx="360040" cy="254912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241CC-E6FC-889B-B953-F310D650815B}"/>
              </a:ext>
            </a:extLst>
          </p:cNvPr>
          <p:cNvSpPr txBox="1"/>
          <p:nvPr/>
        </p:nvSpPr>
        <p:spPr>
          <a:xfrm>
            <a:off x="6482515" y="1864171"/>
            <a:ext cx="22247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Independent adoptions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8" name="Picture 97" descr="A logo of a building&#10;&#10;Description automatically generated">
            <a:extLst>
              <a:ext uri="{FF2B5EF4-FFF2-40B4-BE49-F238E27FC236}">
                <a16:creationId xmlns:a16="http://schemas.microsoft.com/office/drawing/2014/main" id="{F5E78A61-F209-566A-ABB8-03855B9D1C5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4101" b="98580" l="1222" r="98778">
                        <a14:foregroundMark x1="11111" y1="23502" x2="11111" y2="23502"/>
                        <a14:foregroundMark x1="11889" y1="17035" x2="11889" y2="17035"/>
                        <a14:foregroundMark x1="10444" y1="37855" x2="10444" y2="37855"/>
                        <a14:foregroundMark x1="10667" y1="35489" x2="10667" y2="35489"/>
                        <a14:foregroundMark x1="10222" y1="43218" x2="10222" y2="43218"/>
                        <a14:foregroundMark x1="37889" y1="4101" x2="37889" y2="4101"/>
                        <a14:foregroundMark x1="91556" y1="43060" x2="91556" y2="43060"/>
                        <a14:foregroundMark x1="94222" y1="50473" x2="94222" y2="50473"/>
                        <a14:foregroundMark x1="95444" y1="58675" x2="95444" y2="58675"/>
                        <a14:foregroundMark x1="98778" y1="58675" x2="98778" y2="58675"/>
                        <a14:foregroundMark x1="1333" y1="51262" x2="1333" y2="51262"/>
                        <a14:foregroundMark x1="2333" y1="89117" x2="2333" y2="89117"/>
                        <a14:foregroundMark x1="2889" y1="98580" x2="2889" y2="98580"/>
                        <a14:foregroundMark x1="10889" y1="88486" x2="10889" y2="88486"/>
                        <a14:foregroundMark x1="18111" y1="92587" x2="18111" y2="92587"/>
                        <a14:foregroundMark x1="30556" y1="90852" x2="30556" y2="90852"/>
                        <a14:foregroundMark x1="36556" y1="93218" x2="36556" y2="93218"/>
                        <a14:foregroundMark x1="49556" y1="93533" x2="49556" y2="93533"/>
                        <a14:foregroundMark x1="62667" y1="94322" x2="62667" y2="94322"/>
                        <a14:foregroundMark x1="68000" y1="92114" x2="68000" y2="92114"/>
                        <a14:foregroundMark x1="77556" y1="94322" x2="77556" y2="94322"/>
                        <a14:foregroundMark x1="82778" y1="93218" x2="82778" y2="93218"/>
                        <a14:foregroundMark x1="91000" y1="89905" x2="91000" y2="89905"/>
                        <a14:foregroundMark x1="95333" y1="91167" x2="95333" y2="91167"/>
                        <a14:backgroundMark x1="38333" y1="91483" x2="38333" y2="91483"/>
                        <a14:backgroundMark x1="59778" y1="94006" x2="59778" y2="94006"/>
                        <a14:backgroundMark x1="99333" y1="99685" x2="99333" y2="99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34" y="4444072"/>
            <a:ext cx="717900" cy="505721"/>
          </a:xfrm>
          <a:prstGeom prst="rect">
            <a:avLst/>
          </a:prstGeom>
        </p:spPr>
      </p:pic>
      <p:pic>
        <p:nvPicPr>
          <p:cNvPr id="3" name="Picture 2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D068537B-4227-2657-140D-99F6CA56F0D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4" y="4293435"/>
            <a:ext cx="829528" cy="640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147882-8590-648F-1211-C83D6C63311C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3426" t="20446" r="6073" b="15694"/>
          <a:stretch/>
        </p:blipFill>
        <p:spPr>
          <a:xfrm>
            <a:off x="3042584" y="2894610"/>
            <a:ext cx="1335208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0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The PPI web app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94125-3E2A-9143-ADED-30252745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3"/>
          <a:stretch/>
        </p:blipFill>
        <p:spPr>
          <a:xfrm>
            <a:off x="1118563" y="1119655"/>
            <a:ext cx="6906874" cy="34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5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Scoping PPI data requirements in Kenya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FA33C-3F9D-C8C6-E791-5792598F5253}"/>
              </a:ext>
            </a:extLst>
          </p:cNvPr>
          <p:cNvSpPr txBox="1"/>
          <p:nvPr/>
        </p:nvSpPr>
        <p:spPr>
          <a:xfrm>
            <a:off x="1448628" y="1253695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Fiscal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AAB48-362E-5217-E6DC-DA0329058164}"/>
              </a:ext>
            </a:extLst>
          </p:cNvPr>
          <p:cNvSpPr txBox="1"/>
          <p:nvPr/>
        </p:nvSpPr>
        <p:spPr>
          <a:xfrm>
            <a:off x="2986804" y="1246482"/>
            <a:ext cx="1582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Spending classification</a:t>
            </a:r>
          </a:p>
        </p:txBody>
      </p:sp>
      <p:pic>
        <p:nvPicPr>
          <p:cNvPr id="28" name="Picture 27" descr="A black and white icon of a building and a bag of money&#10;&#10;Description automatically generated">
            <a:extLst>
              <a:ext uri="{FF2B5EF4-FFF2-40B4-BE49-F238E27FC236}">
                <a16:creationId xmlns:a16="http://schemas.microsoft.com/office/drawing/2014/main" id="{A5E3AAC4-EFFB-56BB-AA2B-0392ABD70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70" b="91501" l="9818" r="89818">
                        <a14:foregroundMark x1="43758" y1="39708" x2="43758" y2="39708"/>
                        <a14:foregroundMark x1="44485" y1="28154" x2="44485" y2="28154"/>
                        <a14:foregroundMark x1="68606" y1="22709" x2="68606" y2="22709"/>
                        <a14:foregroundMark x1="67758" y1="7570" x2="67758" y2="7570"/>
                        <a14:foregroundMark x1="87758" y1="17131" x2="87758" y2="17131"/>
                        <a14:foregroundMark x1="76606" y1="72510" x2="76606" y2="72510"/>
                        <a14:foregroundMark x1="58061" y1="69987" x2="58061" y2="69987"/>
                        <a14:foregroundMark x1="53091" y1="69057" x2="53091" y2="69057"/>
                        <a14:foregroundMark x1="47030" y1="68393" x2="47030" y2="68393"/>
                        <a14:foregroundMark x1="45333" y1="59495" x2="45333" y2="59495"/>
                        <a14:foregroundMark x1="48364" y1="54050" x2="48364" y2="54050"/>
                        <a14:foregroundMark x1="42182" y1="51793" x2="42182" y2="51793"/>
                        <a14:foregroundMark x1="35636" y1="52590" x2="35636" y2="52590"/>
                        <a14:foregroundMark x1="19879" y1="60558" x2="19879" y2="60558"/>
                        <a14:foregroundMark x1="19879" y1="66401" x2="19879" y2="66401"/>
                        <a14:foregroundMark x1="13697" y1="85923" x2="13697" y2="85923"/>
                        <a14:foregroundMark x1="22545" y1="85790" x2="22545" y2="85790"/>
                        <a14:foregroundMark x1="22182" y1="91501" x2="22182" y2="91501"/>
                        <a14:foregroundMark x1="31030" y1="88181" x2="31030" y2="88181"/>
                        <a14:foregroundMark x1="37333" y1="76228" x2="37333" y2="76228"/>
                        <a14:foregroundMark x1="36485" y1="67729" x2="36485" y2="67729"/>
                        <a14:foregroundMark x1="42667" y1="66932" x2="42667" y2="66932"/>
                        <a14:foregroundMark x1="30303" y1="67596" x2="30303" y2="67596"/>
                        <a14:foregroundMark x1="67515" y1="85923" x2="67515" y2="85923"/>
                        <a14:foregroundMark x1="69091" y1="91501" x2="69091" y2="91501"/>
                        <a14:foregroundMark x1="76606" y1="86189" x2="76606" y2="86189"/>
                        <a14:backgroundMark x1="85576" y1="25896" x2="85576" y2="2589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0" y="1886085"/>
            <a:ext cx="792087" cy="722959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B2CF48-B4E5-C485-5070-08931FC64E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64" y="1923380"/>
            <a:ext cx="648370" cy="648370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4F22A7-4B64-8F48-E621-3BA1A9FBB5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6651">
            <a:off x="2268709" y="2259242"/>
            <a:ext cx="929063" cy="9290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039BA1-3D6F-C017-6917-F3AE59F2E5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550" y="3125019"/>
            <a:ext cx="2422908" cy="554784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A lion with a red and black text&#10;&#10;Description automatically generated">
            <a:extLst>
              <a:ext uri="{FF2B5EF4-FFF2-40B4-BE49-F238E27FC236}">
                <a16:creationId xmlns:a16="http://schemas.microsoft.com/office/drawing/2014/main" id="{5F494399-DF3D-C0DC-9BF8-8F6E4A53C4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7288" b="6921"/>
          <a:stretch/>
        </p:blipFill>
        <p:spPr>
          <a:xfrm>
            <a:off x="1331640" y="3698687"/>
            <a:ext cx="1090233" cy="705445"/>
          </a:xfrm>
          <a:prstGeom prst="round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CE594DB-7606-5520-D497-CA369308F42B}"/>
              </a:ext>
            </a:extLst>
          </p:cNvPr>
          <p:cNvSpPr txBox="1"/>
          <p:nvPr/>
        </p:nvSpPr>
        <p:spPr>
          <a:xfrm>
            <a:off x="3626629" y="2645180"/>
            <a:ext cx="2489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Budget-to-indicator mapping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DFF90FE-606E-57ED-8A65-351E6CF6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880" y="3256357"/>
            <a:ext cx="2872587" cy="5547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215023-E392-43E8-DF6C-31BBB259B1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05" y="3837708"/>
            <a:ext cx="1269682" cy="666583"/>
          </a:xfrm>
          <a:prstGeom prst="round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9AA275B-D75A-B4FD-07F2-A59CEDBC5664}"/>
              </a:ext>
            </a:extLst>
          </p:cNvPr>
          <p:cNvSpPr txBox="1"/>
          <p:nvPr/>
        </p:nvSpPr>
        <p:spPr>
          <a:xfrm>
            <a:off x="5068330" y="1253770"/>
            <a:ext cx="1451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Policy outcomes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B9EF4D-8ED8-52AA-ED7E-C3A3FE9DC06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458757" y="1934550"/>
            <a:ext cx="637200" cy="63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CFCC15F-0FF4-50AC-D450-65B6113E3C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578568" y="1839121"/>
            <a:ext cx="2023864" cy="554784"/>
          </a:xfrm>
          <a:prstGeom prst="rect">
            <a:avLst/>
          </a:prstGeom>
        </p:spPr>
      </p:pic>
      <p:pic>
        <p:nvPicPr>
          <p:cNvPr id="40" name="Picture 2" descr="Jomo Kenyatta University of Agriculture and Technology - Home - AU-IBAR  ECOSYSTEM">
            <a:extLst>
              <a:ext uri="{FF2B5EF4-FFF2-40B4-BE49-F238E27FC236}">
                <a16:creationId xmlns:a16="http://schemas.microsoft.com/office/drawing/2014/main" id="{B311C5EA-4FEE-B979-D103-85CC8C898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400" y1="22600" x2="58400" y2="22600"/>
                        <a14:foregroundMark x1="42600" y1="23200" x2="42600" y2="23200"/>
                        <a14:foregroundMark x1="32600" y1="31200" x2="32600" y2="31200"/>
                        <a14:foregroundMark x1="32800" y1="28200" x2="32800" y2="28200"/>
                        <a14:foregroundMark x1="27200" y1="39000" x2="27200" y2="39000"/>
                        <a14:foregroundMark x1="26400" y1="54200" x2="26400" y2="54200"/>
                        <a14:foregroundMark x1="33800" y1="64800" x2="33800" y2="64800"/>
                        <a14:foregroundMark x1="46000" y1="71400" x2="46000" y2="71400"/>
                        <a14:foregroundMark x1="56600" y1="71400" x2="56600" y2="71400"/>
                        <a14:foregroundMark x1="69200" y1="64400" x2="69200" y2="64400"/>
                        <a14:foregroundMark x1="75600" y1="52000" x2="75600" y2="52000"/>
                        <a14:foregroundMark x1="75400" y1="40400" x2="75400" y2="40400"/>
                        <a14:foregroundMark x1="69600" y1="29200" x2="69600" y2="29200"/>
                        <a14:foregroundMark x1="58000" y1="51200" x2="58000" y2="51200"/>
                        <a14:foregroundMark x1="43400" y1="52000" x2="43400" y2="52000"/>
                        <a14:foregroundMark x1="43400" y1="52000" x2="43400" y2="52000"/>
                        <a14:foregroundMark x1="43600" y1="55400" x2="43600" y2="55400"/>
                        <a14:backgroundMark x1="88600" y1="8200" x2="88600" y2="8200"/>
                        <a14:backgroundMark x1="88600" y1="8200" x2="88600" y2="8200"/>
                        <a14:backgroundMark x1="60600" y1="80200" x2="60600" y2="80200"/>
                        <a14:backgroundMark x1="59400" y1="81400" x2="59400" y2="81400"/>
                        <a14:backgroundMark x1="60000" y1="80200" x2="60000" y2="80200"/>
                        <a14:backgroundMark x1="44800" y1="81200" x2="44800" y2="8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17" y="1446131"/>
            <a:ext cx="1340763" cy="13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07E58E-A155-FFF9-ADFC-6ED89EF9B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487" y="2626149"/>
            <a:ext cx="1340764" cy="4847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DE7FE5-556C-4C30-19C2-3E06FF975B5B}"/>
              </a:ext>
            </a:extLst>
          </p:cNvPr>
          <p:cNvSpPr txBox="1"/>
          <p:nvPr/>
        </p:nvSpPr>
        <p:spPr>
          <a:xfrm>
            <a:off x="6235575" y="3069109"/>
            <a:ext cx="28725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RA: Cleaning and assessing development indicators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Supervision: Dr Lawrence Nderu</a:t>
            </a:r>
            <a:endParaRPr lang="en-GB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0A2770-BF37-D8C4-4E07-861F96552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6651">
            <a:off x="4437975" y="2680257"/>
            <a:ext cx="929063" cy="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37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1F2B-1A00-2CB6-6388-16C347A5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E87745-4751-6FFE-72AE-9D91DFE3DA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Development indicators (I)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B9DE09-5637-7BB4-E6B7-C0F768D902D3}"/>
              </a:ext>
            </a:extLst>
          </p:cNvPr>
          <p:cNvSpPr txBox="1"/>
          <p:nvPr/>
        </p:nvSpPr>
        <p:spPr>
          <a:xfrm>
            <a:off x="2627784" y="1139289"/>
            <a:ext cx="50405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Kenyan National SDGs Indicator Framework (NIF)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168 indicators out of the 248 official ones (67.7%)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FEEBF6A-FAD2-D9BC-0D66-561C8236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8" y="2066549"/>
            <a:ext cx="7684282" cy="2241249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2C40CC1-61FB-2EDD-E60E-6C53289E0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68114"/>
            <a:ext cx="654054" cy="6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51EF-A4B7-EEC5-23B6-6B53CB56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E7956-92F1-E6CB-4508-F9A17A4D27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Development indicators (II)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5D3782-29D3-8031-01A8-0690BB643B23}"/>
              </a:ext>
            </a:extLst>
          </p:cNvPr>
          <p:cNvSpPr txBox="1"/>
          <p:nvPr/>
        </p:nvSpPr>
        <p:spPr>
          <a:xfrm>
            <a:off x="2915816" y="1059582"/>
            <a:ext cx="49685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Substantial data gaps: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The average percentage of missing values is 62.4%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Only around 50% of the indicators have more than two observations (2009/2014 - 2023)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7AB68B4-D639-63DD-6F76-70978C110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75606"/>
            <a:ext cx="701301" cy="701301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691FB0C-77C8-48ED-F5E6-888FF0C64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7" y="2355726"/>
            <a:ext cx="7509406" cy="21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4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428F8-E52E-AC3A-4CCB-145B8D60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9FAEF3-83B7-4157-DEA9-4F890FDC63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Development indicators (III)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15DDBD-3C0A-9578-808B-209F25B55D37}"/>
              </a:ext>
            </a:extLst>
          </p:cNvPr>
          <p:cNvSpPr txBox="1"/>
          <p:nvPr/>
        </p:nvSpPr>
        <p:spPr>
          <a:xfrm>
            <a:off x="2267744" y="987574"/>
            <a:ext cx="7128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Comparison: 2024 Sustainable Development Report (SDR)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The average percentage of missing values is 44.1%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83% of the indicators have more than 2 data points (2000 – 2024)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042851A-3089-35DF-D9C8-47238BEF5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60" y="987574"/>
            <a:ext cx="864096" cy="864096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E69FD98-4358-6051-1B2D-C39B7313F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49163"/>
            <a:ext cx="7640307" cy="22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2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C0A43-4822-443C-44A3-AFBF44B4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B45686-BED3-5834-D1B8-4BF31E3F8A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Development indicators (IV)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08AF45-010C-8B40-F9CA-15002CA4C9A0}"/>
              </a:ext>
            </a:extLst>
          </p:cNvPr>
          <p:cNvSpPr txBox="1"/>
          <p:nvPr/>
        </p:nvSpPr>
        <p:spPr>
          <a:xfrm>
            <a:off x="1907704" y="1010458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Key challenges identified for NIF: 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25EFD-CA5C-5455-147E-59F317A4A49C}"/>
              </a:ext>
            </a:extLst>
          </p:cNvPr>
          <p:cNvSpPr txBox="1"/>
          <p:nvPr/>
        </p:nvSpPr>
        <p:spPr>
          <a:xfrm>
            <a:off x="2627784" y="1581658"/>
            <a:ext cx="64087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Data Gaps: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 About one-third (32.3%) of the indicators are not tracked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2F9DD-2BB8-FC01-F6B0-5D38CB7A8F35}"/>
              </a:ext>
            </a:extLst>
          </p:cNvPr>
          <p:cNvSpPr txBox="1"/>
          <p:nvPr/>
        </p:nvSpPr>
        <p:spPr>
          <a:xfrm>
            <a:off x="2627784" y="2423730"/>
            <a:ext cx="59046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Limited Capacity: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 Lack of technical expertise to compute indicators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F4D8A-6A1E-2483-624F-795A20EC58AC}"/>
              </a:ext>
            </a:extLst>
          </p:cNvPr>
          <p:cNvSpPr txBox="1"/>
          <p:nvPr/>
        </p:nvSpPr>
        <p:spPr>
          <a:xfrm>
            <a:off x="2627784" y="3255674"/>
            <a:ext cx="64087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Financial Constraints: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 Limited funding constraints regular data collection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B4806-E25A-A02D-C400-CC4D1D9C5BBD}"/>
              </a:ext>
            </a:extLst>
          </p:cNvPr>
          <p:cNvSpPr txBox="1"/>
          <p:nvPr/>
        </p:nvSpPr>
        <p:spPr>
          <a:xfrm>
            <a:off x="2627784" y="4087618"/>
            <a:ext cx="64087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Weak Coordination: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 Weak coordination within the National Statistical System affects KNBS availability of data sources 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F2AD54-D359-C4CD-F95A-EE2D2CC27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155926"/>
            <a:ext cx="532052" cy="532052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AEF7C5-50E4-D5FB-9563-0206C8ECE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54186"/>
            <a:ext cx="532052" cy="532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1E632-1943-08FD-AE2B-2BB8291D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652" y="944487"/>
            <a:ext cx="532052" cy="5320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4DC9BF-25C9-2863-355B-C591143CF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8272"/>
            <a:ext cx="531911" cy="531911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8289C7E-4FCF-2739-2402-CC5A80ACD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91229"/>
            <a:ext cx="532052" cy="5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4D492-2671-4F9D-3DE8-B34EDEE3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BDF0A-F2A8-AF9A-864E-51871C0937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Project introduction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E784C1-E82E-7ACB-A88F-D9651C6C1CC0}"/>
              </a:ext>
            </a:extLst>
          </p:cNvPr>
          <p:cNvSpPr txBox="1"/>
          <p:nvPr/>
        </p:nvSpPr>
        <p:spPr>
          <a:xfrm>
            <a:off x="3091069" y="1293739"/>
            <a:ext cx="5513379" cy="606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Lay the foundations for deploying the Policy Priority Inference (PPI) framework in Kenya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B02EFC-6877-6C11-EB5A-837F50264AD8}"/>
              </a:ext>
            </a:extLst>
          </p:cNvPr>
          <p:cNvSpPr txBox="1"/>
          <p:nvPr/>
        </p:nvSpPr>
        <p:spPr>
          <a:xfrm>
            <a:off x="3095836" y="2160406"/>
            <a:ext cx="5508612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International cross-sectoral collaboration: KNBS, JKU</a:t>
            </a:r>
            <a:r>
              <a:rPr lang="en-GB" sz="2000">
                <a:solidFill>
                  <a:prstClr val="white"/>
                </a:solidFill>
                <a:latin typeface="Garamond" panose="02020404030301010803" pitchFamily="18" charset="0"/>
              </a:rPr>
              <a:t>A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, IDS, ATI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2D664B-6703-7CCB-296B-3C759550DC35}"/>
              </a:ext>
            </a:extLst>
          </p:cNvPr>
          <p:cNvSpPr txBox="1"/>
          <p:nvPr/>
        </p:nvSpPr>
        <p:spPr>
          <a:xfrm>
            <a:off x="3086301" y="3246034"/>
            <a:ext cx="5513379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Data assessment, collection and compilation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7E841-48D4-DF47-0616-63D7A69A8CA9}"/>
              </a:ext>
            </a:extLst>
          </p:cNvPr>
          <p:cNvSpPr txBox="1"/>
          <p:nvPr/>
        </p:nvSpPr>
        <p:spPr>
          <a:xfrm>
            <a:off x="3091068" y="4074461"/>
            <a:ext cx="5508612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Development of a PPI use case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black and white illustration of a person with a magnifying glass&#10;&#10;Description automatically generated">
            <a:extLst>
              <a:ext uri="{FF2B5EF4-FFF2-40B4-BE49-F238E27FC236}">
                <a16:creationId xmlns:a16="http://schemas.microsoft.com/office/drawing/2014/main" id="{0E2DC2F5-BD5D-7C35-0F0E-287B070CD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6" b="91844" l="9748" r="90482">
                        <a14:foregroundMark x1="35436" y1="5395" x2="35436" y2="5395"/>
                        <a14:foregroundMark x1="50344" y1="4893" x2="50344" y2="4893"/>
                        <a14:foregroundMark x1="38532" y1="4391" x2="38532" y2="4391"/>
                        <a14:foregroundMark x1="90482" y1="21957" x2="90482" y2="21957"/>
                        <a14:foregroundMark x1="65252" y1="22334" x2="65252" y2="22334"/>
                        <a14:foregroundMark x1="58601" y1="31493" x2="58601" y2="31493"/>
                        <a14:foregroundMark x1="54931" y1="25596" x2="54931" y2="25596"/>
                        <a14:foregroundMark x1="34862" y1="40402" x2="34862" y2="40402"/>
                        <a14:foregroundMark x1="62156" y1="88457" x2="62156" y2="88457"/>
                        <a14:foregroundMark x1="68807" y1="91844" x2="68807" y2="91844"/>
                        <a14:backgroundMark x1="37385" y1="8030" x2="37385" y2="8030"/>
                        <a14:backgroundMark x1="49541" y1="7528" x2="49541" y2="7528"/>
                        <a14:backgroundMark x1="63188" y1="60602" x2="63188" y2="6060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054942"/>
            <a:ext cx="720080" cy="658147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2CE22D-ACEE-B18A-02B8-2B04150C2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1309013"/>
            <a:ext cx="576065" cy="576065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49EE4E8-B21E-493B-8745-5F000C357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35" y="2205134"/>
            <a:ext cx="576064" cy="576064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369D7E8-821C-8BA7-AB24-527CEB156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3934301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367E-F980-6042-FE90-F8CA41A70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5EB66-83C1-B322-050D-E93035C2E4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Public spending (I)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EB99C-6105-868C-F130-69A6173904EC}"/>
              </a:ext>
            </a:extLst>
          </p:cNvPr>
          <p:cNvSpPr txBox="1"/>
          <p:nvPr/>
        </p:nvSpPr>
        <p:spPr>
          <a:xfrm>
            <a:off x="2483768" y="1267519"/>
            <a:ext cx="5860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Open information on public spending published in the KNBS Economic Survey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38835-B2EC-90E1-1AA8-BD8FB4357743}"/>
              </a:ext>
            </a:extLst>
          </p:cNvPr>
          <p:cNvSpPr txBox="1"/>
          <p:nvPr/>
        </p:nvSpPr>
        <p:spPr>
          <a:xfrm>
            <a:off x="2483768" y="2089652"/>
            <a:ext cx="64087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Expenditure categorized according to the Classification of the functions of government (COFOG) system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70B9B-DD3A-FB29-EB31-DD02552FD858}"/>
              </a:ext>
            </a:extLst>
          </p:cNvPr>
          <p:cNvSpPr txBox="1"/>
          <p:nvPr/>
        </p:nvSpPr>
        <p:spPr>
          <a:xfrm>
            <a:off x="2483768" y="2911785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Aggregate classification at COFOG 3/4 digits: 28 categories 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4846F-A734-3FFD-B8AB-687DF358F5C2}"/>
              </a:ext>
            </a:extLst>
          </p:cNvPr>
          <p:cNvSpPr txBox="1"/>
          <p:nvPr/>
        </p:nvSpPr>
        <p:spPr>
          <a:xfrm>
            <a:off x="2195736" y="4083918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Need for more granular classification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4217AA-BF36-A828-CFA1-6145124A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3768" y="3474439"/>
            <a:ext cx="5688632" cy="554784"/>
          </a:xfrm>
          <a:prstGeom prst="rect">
            <a:avLst/>
          </a:prstGeom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D35663-27CE-8557-64D1-419D2055FAE9}"/>
              </a:ext>
            </a:extLst>
          </p:cNvPr>
          <p:cNvSpPr/>
          <p:nvPr/>
        </p:nvSpPr>
        <p:spPr>
          <a:xfrm>
            <a:off x="3662280" y="4125194"/>
            <a:ext cx="3502008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4FA979-9F07-349D-CFEA-247DDA864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04384"/>
            <a:ext cx="614924" cy="614924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DB5710F-1121-2CFE-18C5-577F93E16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90785"/>
            <a:ext cx="572022" cy="572022"/>
          </a:xfrm>
          <a:prstGeom prst="rect">
            <a:avLst/>
          </a:prstGeom>
        </p:spPr>
      </p:pic>
      <p:pic>
        <p:nvPicPr>
          <p:cNvPr id="22" name="Picture 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01DF561-3A40-5726-81B4-259741EAB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19111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7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E652-946E-CC5E-BE65-2B0B7728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8EE03-E8D1-C90E-DAE9-C9D5961208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Public spending (II)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FA7A57-574C-5E84-74C5-AA5810CAFDF0}"/>
              </a:ext>
            </a:extLst>
          </p:cNvPr>
          <p:cNvSpPr txBox="1"/>
          <p:nvPr/>
        </p:nvSpPr>
        <p:spPr>
          <a:xfrm>
            <a:off x="2123728" y="1060879"/>
            <a:ext cx="58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Garamond" panose="02020404030301010803" pitchFamily="18" charset="0"/>
              </a:rPr>
              <a:t>Moving to COFOG 5 digits: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38202-2419-BE9D-B1BB-AC582D3BA3C8}"/>
              </a:ext>
            </a:extLst>
          </p:cNvPr>
          <p:cNvSpPr txBox="1"/>
          <p:nvPr/>
        </p:nvSpPr>
        <p:spPr>
          <a:xfrm>
            <a:off x="2476273" y="1895846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Team of 5 KNBS technical experts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7F466-7F90-9292-C411-01EDC17AC51F}"/>
              </a:ext>
            </a:extLst>
          </p:cNvPr>
          <p:cNvSpPr txBox="1"/>
          <p:nvPr/>
        </p:nvSpPr>
        <p:spPr>
          <a:xfrm>
            <a:off x="2483768" y="2543918"/>
            <a:ext cx="59046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Information sourced from the Integrated Financial Management Information System (IFMIS)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03BC8-1CEA-77FA-2F82-31B09D1CF784}"/>
              </a:ext>
            </a:extLst>
          </p:cNvPr>
          <p:cNvSpPr txBox="1"/>
          <p:nvPr/>
        </p:nvSpPr>
        <p:spPr>
          <a:xfrm>
            <a:off x="2483768" y="3480022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Classification of (sub) programmes through a 3-level process: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Data 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Cross-checking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Final validation and approval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4593291-18B2-C4A6-55C2-7AB1E4CF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15940"/>
            <a:ext cx="489210" cy="48921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EC4679-8997-5972-AEA0-CB60CC2DF8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53220"/>
            <a:ext cx="494209" cy="49420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72C7F1-B639-ACD7-CFF6-EE3BD3801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32" y="3768054"/>
            <a:ext cx="504056" cy="504056"/>
          </a:xfrm>
          <a:prstGeom prst="rect">
            <a:avLst/>
          </a:prstGeom>
        </p:spPr>
      </p:pic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F7E12A-34FA-1C29-1084-89DF048FF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008906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9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3B081-06B3-1B92-D748-FC52E4F8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994DD-2134-57EA-105C-EBAA45A05F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Public spending (III)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96D36-D482-550A-3C02-821031EDFBD0}"/>
              </a:ext>
            </a:extLst>
          </p:cNvPr>
          <p:cNvSpPr txBox="1"/>
          <p:nvPr/>
        </p:nvSpPr>
        <p:spPr>
          <a:xfrm>
            <a:off x="1331640" y="2952765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Labour intensive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91E9A-8B8F-7EAB-541D-CC1E57B67193}"/>
              </a:ext>
            </a:extLst>
          </p:cNvPr>
          <p:cNvSpPr txBox="1"/>
          <p:nvPr/>
        </p:nvSpPr>
        <p:spPr>
          <a:xfrm>
            <a:off x="1691680" y="4207670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Text analysis and AI can help!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5D82-8869-9389-1A3B-9E906A8458E0}"/>
              </a:ext>
            </a:extLst>
          </p:cNvPr>
          <p:cNvSpPr txBox="1"/>
          <p:nvPr/>
        </p:nvSpPr>
        <p:spPr>
          <a:xfrm>
            <a:off x="1475656" y="1254338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From 28 to 109 expenditure categories</a:t>
            </a:r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!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68296-2D81-46C8-9817-6B232ED18FF4}"/>
              </a:ext>
            </a:extLst>
          </p:cNvPr>
          <p:cNvSpPr txBox="1"/>
          <p:nvPr/>
        </p:nvSpPr>
        <p:spPr>
          <a:xfrm>
            <a:off x="3527885" y="2952765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Time consuming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2D8F5-142C-7739-C3FE-035FEE7A60FB}"/>
              </a:ext>
            </a:extLst>
          </p:cNvPr>
          <p:cNvSpPr txBox="1"/>
          <p:nvPr/>
        </p:nvSpPr>
        <p:spPr>
          <a:xfrm>
            <a:off x="5838898" y="2842182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Source data not sufficiently granular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9C93A-5CD2-8443-E78E-B61F1973C4BB}"/>
              </a:ext>
            </a:extLst>
          </p:cNvPr>
          <p:cNvSpPr txBox="1"/>
          <p:nvPr/>
        </p:nvSpPr>
        <p:spPr>
          <a:xfrm>
            <a:off x="1547664" y="2265740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Key challenges identified: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1CA254-27FC-BEB0-4DC1-DB66C0D8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672" y="3652886"/>
            <a:ext cx="5688632" cy="554784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95F4EE-ED7B-C0EB-F9CA-CD09CE6D1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804" y="2176534"/>
            <a:ext cx="532052" cy="532052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4FD9DB-2A7F-8897-59BF-CEA53E66C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39266"/>
            <a:ext cx="576064" cy="576064"/>
          </a:xfrm>
          <a:prstGeom prst="rect">
            <a:avLst/>
          </a:prstGeom>
        </p:spPr>
      </p:pic>
      <p:pic>
        <p:nvPicPr>
          <p:cNvPr id="19" name="Picture 18" descr="A black and white symbol&#10;&#10;Description automatically generated">
            <a:extLst>
              <a:ext uri="{FF2B5EF4-FFF2-40B4-BE49-F238E27FC236}">
                <a16:creationId xmlns:a16="http://schemas.microsoft.com/office/drawing/2014/main" id="{8E79C39B-98CF-082D-801F-D78240AED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33" b="89970" l="9855" r="89984">
                        <a14:foregroundMark x1="67205" y1="80389" x2="67205" y2="80389"/>
                        <a14:foregroundMark x1="44911" y1="83832" x2="44911" y2="83832"/>
                        <a14:foregroundMark x1="57027" y1="8533" x2="57027" y2="853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84" y="1202591"/>
            <a:ext cx="532053" cy="57417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7DD8BC-8387-24DD-EEAC-C62D5E874E5A}"/>
              </a:ext>
            </a:extLst>
          </p:cNvPr>
          <p:cNvSpPr/>
          <p:nvPr/>
        </p:nvSpPr>
        <p:spPr>
          <a:xfrm>
            <a:off x="2149160" y="1121666"/>
            <a:ext cx="4536504" cy="7013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9B100F-AC76-5253-E9DC-2177917E42DE}"/>
              </a:ext>
            </a:extLst>
          </p:cNvPr>
          <p:cNvSpPr/>
          <p:nvPr/>
        </p:nvSpPr>
        <p:spPr>
          <a:xfrm>
            <a:off x="1475656" y="2952765"/>
            <a:ext cx="1656184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8D655F-2C95-9705-0DBA-3315DAD6917B}"/>
              </a:ext>
            </a:extLst>
          </p:cNvPr>
          <p:cNvSpPr/>
          <p:nvPr/>
        </p:nvSpPr>
        <p:spPr>
          <a:xfrm>
            <a:off x="3657277" y="2952764"/>
            <a:ext cx="1656184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D12280-7CC4-D84C-F69A-AB2825BD9E4E}"/>
              </a:ext>
            </a:extLst>
          </p:cNvPr>
          <p:cNvSpPr/>
          <p:nvPr/>
        </p:nvSpPr>
        <p:spPr>
          <a:xfrm>
            <a:off x="5838898" y="2884573"/>
            <a:ext cx="1913245" cy="66076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5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BF9B-30F4-FFB9-A1F4-B4834B3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FD1715-A14F-5D51-A417-639DAF493F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Budget-to-indicator mapping (I)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3891A2-1F51-28A2-2D3F-32BB467E312E}"/>
              </a:ext>
            </a:extLst>
          </p:cNvPr>
          <p:cNvSpPr txBox="1"/>
          <p:nvPr/>
        </p:nvSpPr>
        <p:spPr>
          <a:xfrm>
            <a:off x="1420576" y="1062047"/>
            <a:ext cx="6580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No existing mapping between budget lines and development outcomes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31258-B788-29AA-1AD0-318B27487807}"/>
              </a:ext>
            </a:extLst>
          </p:cNvPr>
          <p:cNvSpPr txBox="1"/>
          <p:nvPr/>
        </p:nvSpPr>
        <p:spPr>
          <a:xfrm>
            <a:off x="1367644" y="1797348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Build a mapping between COFOG categories and SDG targets 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0D463-EE60-FEEC-AD1D-C71FBC9A2932}"/>
              </a:ext>
            </a:extLst>
          </p:cNvPr>
          <p:cNvSpPr txBox="1"/>
          <p:nvPr/>
        </p:nvSpPr>
        <p:spPr>
          <a:xfrm>
            <a:off x="1162537" y="251322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COFOG 5-digit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AC36C-75E3-A7A0-0BC8-278003CF7EB9}"/>
              </a:ext>
            </a:extLst>
          </p:cNvPr>
          <p:cNvSpPr txBox="1"/>
          <p:nvPr/>
        </p:nvSpPr>
        <p:spPr>
          <a:xfrm>
            <a:off x="5495941" y="251322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SDG targets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2C6F4-0545-39B1-14CA-1B09E6A4BDE2}"/>
              </a:ext>
            </a:extLst>
          </p:cNvPr>
          <p:cNvSpPr txBox="1"/>
          <p:nvPr/>
        </p:nvSpPr>
        <p:spPr>
          <a:xfrm>
            <a:off x="647907" y="3331966"/>
            <a:ext cx="262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70912: Primary Education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82E21-E622-432E-4E4C-C30A4369A278}"/>
              </a:ext>
            </a:extLst>
          </p:cNvPr>
          <p:cNvSpPr txBox="1"/>
          <p:nvPr/>
        </p:nvSpPr>
        <p:spPr>
          <a:xfrm>
            <a:off x="4019778" y="3193901"/>
            <a:ext cx="4608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4.1: Ensure that all youth complete free, equitable and quality primary and secondary education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86591-0073-9AA4-4F4D-076EAEF23510}"/>
              </a:ext>
            </a:extLst>
          </p:cNvPr>
          <p:cNvSpPr txBox="1"/>
          <p:nvPr/>
        </p:nvSpPr>
        <p:spPr>
          <a:xfrm>
            <a:off x="4015165" y="4061126"/>
            <a:ext cx="47261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4.6: Ensure that all youth achieve literacy and numeracy 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7AC57B-7310-A3F7-F95F-AEFF47FF0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7" y="1027335"/>
            <a:ext cx="507444" cy="507444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53F6F38-9CD1-4F92-4D9F-B880D0F4F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69" y="1791917"/>
            <a:ext cx="507444" cy="50744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47C50A-7570-F2E7-DE88-67215501BEFE}"/>
              </a:ext>
            </a:extLst>
          </p:cNvPr>
          <p:cNvSpPr/>
          <p:nvPr/>
        </p:nvSpPr>
        <p:spPr>
          <a:xfrm>
            <a:off x="647907" y="3349271"/>
            <a:ext cx="2667241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1BE4FB-A66B-552E-4B05-DAF04E486534}"/>
              </a:ext>
            </a:extLst>
          </p:cNvPr>
          <p:cNvSpPr/>
          <p:nvPr/>
        </p:nvSpPr>
        <p:spPr>
          <a:xfrm>
            <a:off x="4023033" y="3219822"/>
            <a:ext cx="4581415" cy="6511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0A4A4F-281D-8E7A-1958-E0BF48A5F900}"/>
              </a:ext>
            </a:extLst>
          </p:cNvPr>
          <p:cNvSpPr/>
          <p:nvPr/>
        </p:nvSpPr>
        <p:spPr>
          <a:xfrm>
            <a:off x="4033326" y="4081467"/>
            <a:ext cx="4581415" cy="6511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05F2B7-BBF9-83C1-85D7-3CEF276CC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721452" y="2878133"/>
            <a:ext cx="5184576" cy="387129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F2090-0315-D1E5-DA5D-AE7496B90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39551" y="2871151"/>
            <a:ext cx="2880320" cy="387129"/>
          </a:xfrm>
          <a:prstGeom prst="rect">
            <a:avLst/>
          </a:prstGeom>
          <a:ln>
            <a:noFill/>
          </a:ln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4FBD1AE-09EB-BCAC-6CFE-78267A9D506A}"/>
              </a:ext>
            </a:extLst>
          </p:cNvPr>
          <p:cNvSpPr/>
          <p:nvPr/>
        </p:nvSpPr>
        <p:spPr>
          <a:xfrm>
            <a:off x="647907" y="3922600"/>
            <a:ext cx="2667241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B32B81-FB4C-6BBC-2A12-98FEE4EE1BCF}"/>
              </a:ext>
            </a:extLst>
          </p:cNvPr>
          <p:cNvSpPr/>
          <p:nvPr/>
        </p:nvSpPr>
        <p:spPr>
          <a:xfrm>
            <a:off x="646090" y="4486342"/>
            <a:ext cx="2667241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7D49-323C-1671-CADB-6D53DD8365F7}"/>
              </a:ext>
            </a:extLst>
          </p:cNvPr>
          <p:cNvSpPr txBox="1"/>
          <p:nvPr/>
        </p:nvSpPr>
        <p:spPr>
          <a:xfrm>
            <a:off x="685039" y="3881398"/>
            <a:ext cx="262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…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2A6F71-AD63-764D-35CD-748DF905F34F}"/>
              </a:ext>
            </a:extLst>
          </p:cNvPr>
          <p:cNvSpPr txBox="1"/>
          <p:nvPr/>
        </p:nvSpPr>
        <p:spPr>
          <a:xfrm>
            <a:off x="685039" y="4444786"/>
            <a:ext cx="262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…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A74315-BCE4-E0C6-8F21-8716FB9051E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15148" y="3542836"/>
            <a:ext cx="692873" cy="845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67AC6D-66DE-0A2C-007A-EDA71C4BE91B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3315148" y="3542836"/>
            <a:ext cx="718178" cy="864225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9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48622-3AEF-16FD-BD34-CC885B48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D718-421D-5E21-6A3C-D517AF685F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Budget-to-indicator mapping (II)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26436A-DE81-97CC-84A6-3F5C7A420616}"/>
              </a:ext>
            </a:extLst>
          </p:cNvPr>
          <p:cNvSpPr txBox="1"/>
          <p:nvPr/>
        </p:nvSpPr>
        <p:spPr>
          <a:xfrm>
            <a:off x="2411760" y="1059582"/>
            <a:ext cx="5860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Monitoring public spending toward the SDGs: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Most funded: SDG 17 (~16.9%)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Less funded: SDG 7 (~1.15%)</a:t>
            </a:r>
          </a:p>
        </p:txBody>
      </p:sp>
      <p:pic>
        <p:nvPicPr>
          <p:cNvPr id="5" name="Picture 4" descr="A black line drawing of a bag and graph&#10;&#10;Description automatically generated">
            <a:extLst>
              <a:ext uri="{FF2B5EF4-FFF2-40B4-BE49-F238E27FC236}">
                <a16:creationId xmlns:a16="http://schemas.microsoft.com/office/drawing/2014/main" id="{36253DAD-89B7-FE66-B764-D3D6E8EC5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253" y1="63656" x2="27253" y2="63656"/>
                        <a14:foregroundMark x1="20330" y1="72252" x2="20330" y2="72252"/>
                        <a14:foregroundMark x1="35385" y1="72688" x2="35385" y2="72688"/>
                        <a14:foregroundMark x1="54945" y1="59956" x2="54945" y2="59956"/>
                        <a14:foregroundMark x1="39341" y1="39826" x2="39341" y2="39826"/>
                        <a14:foregroundMark x1="58571" y1="31882" x2="58571" y2="31882"/>
                        <a14:foregroundMark x1="64505" y1="34712" x2="64505" y2="34712"/>
                        <a14:foregroundMark x1="59341" y1="36561" x2="59341" y2="36561"/>
                        <a14:foregroundMark x1="70110" y1="31774" x2="70110" y2="31774"/>
                        <a14:foregroundMark x1="74945" y1="34276" x2="74945" y2="34276"/>
                        <a14:foregroundMark x1="80000" y1="31447" x2="80000" y2="31447"/>
                        <a14:foregroundMark x1="85055" y1="26442" x2="85055" y2="26442"/>
                        <a14:foregroundMark x1="73736" y1="49837" x2="73736" y2="4983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3096"/>
            <a:ext cx="694433" cy="701301"/>
          </a:xfrm>
          <a:prstGeom prst="rect">
            <a:avLst/>
          </a:prstGeom>
        </p:spPr>
      </p:pic>
      <p:pic>
        <p:nvPicPr>
          <p:cNvPr id="8" name="Picture 7" descr="A group of colorful bars&#10;&#10;AI-generated content may be incorrect.">
            <a:extLst>
              <a:ext uri="{FF2B5EF4-FFF2-40B4-BE49-F238E27FC236}">
                <a16:creationId xmlns:a16="http://schemas.microsoft.com/office/drawing/2014/main" id="{75334BFB-A2FA-7BDE-413B-B15E57D04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74" y="2206825"/>
            <a:ext cx="7259851" cy="21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4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BB891-E91F-EDC4-C966-2010AF1A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FDB70-814E-2F10-6B3D-0AA8224143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Data assessment: Budget-to-indicator mapping (III)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0F0FF-6600-D679-1B38-3722D0DB55DE}"/>
              </a:ext>
            </a:extLst>
          </p:cNvPr>
          <p:cNvSpPr txBox="1"/>
          <p:nvPr/>
        </p:nvSpPr>
        <p:spPr>
          <a:xfrm>
            <a:off x="1943982" y="2761043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Labour intensive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E12CD-D112-93F7-221F-9A1D1A94F111}"/>
              </a:ext>
            </a:extLst>
          </p:cNvPr>
          <p:cNvSpPr txBox="1"/>
          <p:nvPr/>
        </p:nvSpPr>
        <p:spPr>
          <a:xfrm>
            <a:off x="1691680" y="4207670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Text analysis and AI can help!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D52A0-3BB0-C655-B0E1-A42DA03636E1}"/>
              </a:ext>
            </a:extLst>
          </p:cNvPr>
          <p:cNvSpPr txBox="1"/>
          <p:nvPr/>
        </p:nvSpPr>
        <p:spPr>
          <a:xfrm>
            <a:off x="1475656" y="1225422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Preliminary budget-to-SDGs mapping for Kenya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F0FA6-736B-FC8D-6509-A678F3D03C70}"/>
              </a:ext>
            </a:extLst>
          </p:cNvPr>
          <p:cNvSpPr txBox="1"/>
          <p:nvPr/>
        </p:nvSpPr>
        <p:spPr>
          <a:xfrm>
            <a:off x="4839314" y="2764246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Time consuming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F95BB-F01D-F2E2-404F-B10CDBF2AB1B}"/>
              </a:ext>
            </a:extLst>
          </p:cNvPr>
          <p:cNvSpPr txBox="1"/>
          <p:nvPr/>
        </p:nvSpPr>
        <p:spPr>
          <a:xfrm>
            <a:off x="4713185" y="3311951"/>
            <a:ext cx="229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Subjective classification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0A7BD-0074-E4E6-94B4-75C1C0BDF74D}"/>
              </a:ext>
            </a:extLst>
          </p:cNvPr>
          <p:cNvSpPr txBox="1"/>
          <p:nvPr/>
        </p:nvSpPr>
        <p:spPr>
          <a:xfrm>
            <a:off x="1528720" y="1899405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Key challenges identified: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3CACB0-B1DB-769D-88DB-17F7C80A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672" y="3652886"/>
            <a:ext cx="5688632" cy="554784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4689B5-8EA0-8552-8D74-AE9A940D1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598" y="1849258"/>
            <a:ext cx="532052" cy="532052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1045134-F050-4A7F-419A-B2E042ADD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39266"/>
            <a:ext cx="576064" cy="576064"/>
          </a:xfrm>
          <a:prstGeom prst="rect">
            <a:avLst/>
          </a:prstGeom>
        </p:spPr>
      </p:pic>
      <p:pic>
        <p:nvPicPr>
          <p:cNvPr id="19" name="Picture 18" descr="A black and white symbol&#10;&#10;Description automatically generated">
            <a:extLst>
              <a:ext uri="{FF2B5EF4-FFF2-40B4-BE49-F238E27FC236}">
                <a16:creationId xmlns:a16="http://schemas.microsoft.com/office/drawing/2014/main" id="{AA510E3F-197F-544D-2E9B-3726E293E5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33" b="89970" l="9855" r="89984">
                        <a14:foregroundMark x1="67205" y1="80389" x2="67205" y2="80389"/>
                        <a14:foregroundMark x1="44911" y1="83832" x2="44911" y2="83832"/>
                        <a14:foregroundMark x1="57027" y1="8533" x2="57027" y2="853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34453"/>
            <a:ext cx="532053" cy="5741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146A50-E275-631A-3BD5-8B9B1C776F14}"/>
              </a:ext>
            </a:extLst>
          </p:cNvPr>
          <p:cNvSpPr/>
          <p:nvPr/>
        </p:nvSpPr>
        <p:spPr>
          <a:xfrm>
            <a:off x="2106000" y="2746403"/>
            <a:ext cx="1656184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A3EE43B-EE3E-CFF4-12A2-16A7B6B32B04}"/>
              </a:ext>
            </a:extLst>
          </p:cNvPr>
          <p:cNvSpPr/>
          <p:nvPr/>
        </p:nvSpPr>
        <p:spPr>
          <a:xfrm>
            <a:off x="5000062" y="2750275"/>
            <a:ext cx="1656184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3DE2F5-BE6D-C032-B58C-C49966118D89}"/>
              </a:ext>
            </a:extLst>
          </p:cNvPr>
          <p:cNvSpPr/>
          <p:nvPr/>
        </p:nvSpPr>
        <p:spPr>
          <a:xfrm>
            <a:off x="4718433" y="3311951"/>
            <a:ext cx="2237282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0286E-36EC-E2C5-E262-91A037E38EF8}"/>
              </a:ext>
            </a:extLst>
          </p:cNvPr>
          <p:cNvSpPr txBox="1"/>
          <p:nvPr/>
        </p:nvSpPr>
        <p:spPr>
          <a:xfrm>
            <a:off x="1981020" y="3318358"/>
            <a:ext cx="1913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Partial alignment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1A01C8-409E-54E1-C450-F4C6F73467A7}"/>
              </a:ext>
            </a:extLst>
          </p:cNvPr>
          <p:cNvSpPr/>
          <p:nvPr/>
        </p:nvSpPr>
        <p:spPr>
          <a:xfrm>
            <a:off x="2077292" y="3297670"/>
            <a:ext cx="1728193" cy="4589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F68D6-27A3-C58B-B8A1-8A54D498C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6B0253-E324-B9EC-1CA6-EA9BAECC4F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PPI use case: Kenya in 2030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202B93-B472-7E72-8248-31642C96487B}"/>
              </a:ext>
            </a:extLst>
          </p:cNvPr>
          <p:cNvSpPr txBox="1"/>
          <p:nvPr/>
        </p:nvSpPr>
        <p:spPr>
          <a:xfrm>
            <a:off x="2231292" y="3291830"/>
            <a:ext cx="5860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Indicator data: 71 SDR indicators covering 44 SDG targets </a:t>
            </a:r>
            <a:r>
              <a:rPr lang="en-GB" sz="2000" dirty="0">
                <a:solidFill>
                  <a:schemeClr val="bg1"/>
                </a:solidFill>
                <a:latin typeface="Garamond" panose="02020404030301010803" pitchFamily="18" charset="0"/>
              </a:rPr>
              <a:t>(2016-2023)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8EAC0-95F9-169D-2D73-3BB610ADBD3A}"/>
              </a:ext>
            </a:extLst>
          </p:cNvPr>
          <p:cNvSpPr txBox="1"/>
          <p:nvPr/>
        </p:nvSpPr>
        <p:spPr>
          <a:xfrm>
            <a:off x="2231292" y="1606586"/>
            <a:ext cx="64087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PPI use case: Simulate the trends of development indicators to 2030 given current budget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8A1CE-3C5A-A6C6-F761-DB2869DFED9C}"/>
              </a:ext>
            </a:extLst>
          </p:cNvPr>
          <p:cNvSpPr txBox="1"/>
          <p:nvPr/>
        </p:nvSpPr>
        <p:spPr>
          <a:xfrm>
            <a:off x="2231292" y="2585644"/>
            <a:ext cx="58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Budget data: Newly compiled KNBS data (2016-2023)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1512BC0-AC2D-82CB-D97C-A70E9200D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97667"/>
            <a:ext cx="576064" cy="576064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F16633-1638-44C2-533C-666141ABE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4" y="1657107"/>
            <a:ext cx="576065" cy="576065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269B1F2-9F99-053E-7E06-D101AE87E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8" y="3338226"/>
            <a:ext cx="576066" cy="5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3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7CFA-F842-0982-E36D-4534DDE6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9E9AD5-ABE6-4EAB-B91B-B6A2B9E474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PPI use case: Prospective simulation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FCB3C0-B3E4-28D5-FAC3-4ED0ED4FB599}"/>
              </a:ext>
            </a:extLst>
          </p:cNvPr>
          <p:cNvSpPr txBox="1"/>
          <p:nvPr/>
        </p:nvSpPr>
        <p:spPr>
          <a:xfrm>
            <a:off x="1547664" y="915566"/>
            <a:ext cx="7660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Heterogeneous trends across the indicators: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Best performing: Internet use (SDG 9) and mobile subscriptions (SDG 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Worst performing: Prevalence of undernourishment (SDG 2) and Press Freedom Index (SDG 16)</a:t>
            </a: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0814237-9E6B-3415-3654-57D3F4B1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3" y="1131590"/>
            <a:ext cx="699542" cy="699542"/>
          </a:xfrm>
          <a:prstGeom prst="rect">
            <a:avLst/>
          </a:prstGeom>
        </p:spPr>
      </p:pic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B41158CD-C364-54C5-15F3-B67E81990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67694"/>
            <a:ext cx="4536504" cy="2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E3E1D-79D1-D5B3-385B-3F2CF45F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0FFCA-E547-1204-4808-24D1C44FF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PPI use case: Development gaps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F8E2CA-205E-A8BB-C92E-1A4F34AAA5C5}"/>
              </a:ext>
            </a:extLst>
          </p:cNvPr>
          <p:cNvSpPr txBox="1"/>
          <p:nvPr/>
        </p:nvSpPr>
        <p:spPr>
          <a:xfrm>
            <a:off x="2483768" y="1133032"/>
            <a:ext cx="5860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Development gaps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: Assess indicators performance against Government’s (random) objectives</a:t>
            </a:r>
            <a:endParaRPr lang="en-GB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 descr="A colorful lines with dots&#10;&#10;AI-generated content may be incorrect.">
            <a:extLst>
              <a:ext uri="{FF2B5EF4-FFF2-40B4-BE49-F238E27FC236}">
                <a16:creationId xmlns:a16="http://schemas.microsoft.com/office/drawing/2014/main" id="{D7E5A680-5DCF-127D-6E09-DD87A27E2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39920"/>
            <a:ext cx="7560840" cy="2700300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B98463-8A89-9DD9-9292-F473B5CF3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33032"/>
            <a:ext cx="610886" cy="6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5444-2526-C34F-4CE5-FC64EBD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89699-EBE0-5AF7-7346-B990BE3C5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PPI use case: Frontier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B493EC-19AF-8C02-F1EC-8045CDBF72A7}"/>
              </a:ext>
            </a:extLst>
          </p:cNvPr>
          <p:cNvSpPr txBox="1"/>
          <p:nvPr/>
        </p:nvSpPr>
        <p:spPr>
          <a:xfrm>
            <a:off x="1115616" y="257175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Garamond" panose="02020404030301010803" pitchFamily="18" charset="0"/>
              </a:rPr>
              <a:t>Frontier analysis</a:t>
            </a: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: Hypothetical scenario in which we remove financial constraints</a:t>
            </a:r>
          </a:p>
        </p:txBody>
      </p:sp>
      <p:pic>
        <p:nvPicPr>
          <p:cNvPr id="3" name="Picture 2" descr="A graph with many colored dots&#10;&#10;AI-generated content may be incorrect.">
            <a:extLst>
              <a:ext uri="{FF2B5EF4-FFF2-40B4-BE49-F238E27FC236}">
                <a16:creationId xmlns:a16="http://schemas.microsoft.com/office/drawing/2014/main" id="{9927C30A-1E06-AF45-F445-5FAD55BD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87574"/>
            <a:ext cx="3960440" cy="3960440"/>
          </a:xfrm>
          <a:prstGeom prst="rect">
            <a:avLst/>
          </a:prstGeom>
        </p:spPr>
      </p:pic>
      <p:pic>
        <p:nvPicPr>
          <p:cNvPr id="4" name="Picture 3" descr="A black line drawing of a bag and graph&#10;&#10;Description automatically generated">
            <a:extLst>
              <a:ext uri="{FF2B5EF4-FFF2-40B4-BE49-F238E27FC236}">
                <a16:creationId xmlns:a16="http://schemas.microsoft.com/office/drawing/2014/main" id="{58C5933D-E7C1-8FAF-D01D-C0BC8222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53" y1="63656" x2="27253" y2="63656"/>
                        <a14:foregroundMark x1="20330" y1="72252" x2="20330" y2="72252"/>
                        <a14:foregroundMark x1="35385" y1="72688" x2="35385" y2="72688"/>
                        <a14:foregroundMark x1="54945" y1="59956" x2="54945" y2="59956"/>
                        <a14:foregroundMark x1="39341" y1="39826" x2="39341" y2="39826"/>
                        <a14:foregroundMark x1="58571" y1="31882" x2="58571" y2="31882"/>
                        <a14:foregroundMark x1="64505" y1="34712" x2="64505" y2="34712"/>
                        <a14:foregroundMark x1="59341" y1="36561" x2="59341" y2="36561"/>
                        <a14:foregroundMark x1="70110" y1="31774" x2="70110" y2="31774"/>
                        <a14:foregroundMark x1="74945" y1="34276" x2="74945" y2="34276"/>
                        <a14:foregroundMark x1="80000" y1="31447" x2="80000" y2="31447"/>
                        <a14:foregroundMark x1="85055" y1="26442" x2="85055" y2="26442"/>
                        <a14:foregroundMark x1="73736" y1="49837" x2="73736" y2="4983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52" y="1670904"/>
            <a:ext cx="881560" cy="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Policy Priority Inference (PPI)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7512C-9BCF-C4ED-96F7-04138263B9AA}"/>
              </a:ext>
            </a:extLst>
          </p:cNvPr>
          <p:cNvSpPr txBox="1"/>
          <p:nvPr/>
        </p:nvSpPr>
        <p:spPr>
          <a:xfrm>
            <a:off x="3091069" y="1293739"/>
            <a:ext cx="5513379" cy="606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A computational tool (ABM) to model the link between  government expenditure and policy outcomes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2EA357-8DB5-9992-9EC8-6DDE1CEDA5C7}"/>
              </a:ext>
            </a:extLst>
          </p:cNvPr>
          <p:cNvSpPr txBox="1"/>
          <p:nvPr/>
        </p:nvSpPr>
        <p:spPr>
          <a:xfrm>
            <a:off x="3095836" y="2499742"/>
            <a:ext cx="5508612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It models the complex (and imperfect) dynamics of the policymaking process 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349FDC-75EF-7435-EB25-F2AF5805177C}"/>
              </a:ext>
            </a:extLst>
          </p:cNvPr>
          <p:cNvSpPr txBox="1"/>
          <p:nvPr/>
        </p:nvSpPr>
        <p:spPr>
          <a:xfrm>
            <a:off x="3091068" y="3795886"/>
            <a:ext cx="5513379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It considers the interdependent and multidimensional nature of development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47C2-CE1D-5B90-D3D9-62522DE1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62" y="3549312"/>
            <a:ext cx="1224136" cy="1224136"/>
          </a:xfrm>
          <a:prstGeom prst="rect">
            <a:avLst/>
          </a:prstGeom>
        </p:spPr>
      </p:pic>
      <p:pic>
        <p:nvPicPr>
          <p:cNvPr id="9" name="Picture 8" descr="A black line drawing of a bag and graph&#10;&#10;Description automatically generated">
            <a:extLst>
              <a:ext uri="{FF2B5EF4-FFF2-40B4-BE49-F238E27FC236}">
                <a16:creationId xmlns:a16="http://schemas.microsoft.com/office/drawing/2014/main" id="{A86212E3-DFD0-30C4-9686-B7A3DE48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53" y1="63656" x2="27253" y2="63656"/>
                        <a14:foregroundMark x1="20330" y1="72252" x2="20330" y2="72252"/>
                        <a14:foregroundMark x1="35385" y1="72688" x2="35385" y2="72688"/>
                        <a14:foregroundMark x1="54945" y1="59956" x2="54945" y2="59956"/>
                        <a14:foregroundMark x1="39341" y1="39826" x2="39341" y2="39826"/>
                        <a14:foregroundMark x1="58571" y1="31882" x2="58571" y2="31882"/>
                        <a14:foregroundMark x1="64505" y1="34712" x2="64505" y2="34712"/>
                        <a14:foregroundMark x1="59341" y1="36561" x2="59341" y2="36561"/>
                        <a14:foregroundMark x1="70110" y1="31774" x2="70110" y2="31774"/>
                        <a14:foregroundMark x1="74945" y1="34276" x2="74945" y2="34276"/>
                        <a14:foregroundMark x1="80000" y1="31447" x2="80000" y2="31447"/>
                        <a14:foregroundMark x1="85055" y1="26442" x2="85055" y2="26442"/>
                        <a14:foregroundMark x1="73736" y1="49837" x2="73736" y2="4983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62" y="1177414"/>
            <a:ext cx="881560" cy="890279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FC6CAC-C9D1-9294-B1F1-99B5995EB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38" y="2469520"/>
            <a:ext cx="788152" cy="7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6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D1B17-3E33-6C3D-43F1-F4AD3983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6184FC-75C4-E162-EEE6-F43258286B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PPI use case: Idiosyncratic bottlenecks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4B51F-8F0A-6428-2355-DA51308B11DE}"/>
              </a:ext>
            </a:extLst>
          </p:cNvPr>
          <p:cNvSpPr txBox="1"/>
          <p:nvPr/>
        </p:nvSpPr>
        <p:spPr>
          <a:xfrm>
            <a:off x="755576" y="2427734"/>
            <a:ext cx="2160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Idiosyncratic bottlenecks</a:t>
            </a: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: Indicators that have slow historical performance and respond poorly to fiscal interventions</a:t>
            </a: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21FD00-7FD7-67E4-9E3C-05DCB0CD3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3" y="1124446"/>
            <a:ext cx="5396017" cy="3597344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EE50A9-E944-FDA9-3059-BFC8AB8E2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35646"/>
            <a:ext cx="701301" cy="7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06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DA68-E97E-7AAC-8FAD-06F912E6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663DB-6B6A-A37F-CAC9-894FEC40E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Project Contributors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36F22-A717-A367-A765-5338FFB85D18}"/>
              </a:ext>
            </a:extLst>
          </p:cNvPr>
          <p:cNvSpPr txBox="1"/>
          <p:nvPr/>
        </p:nvSpPr>
        <p:spPr>
          <a:xfrm>
            <a:off x="2123728" y="979561"/>
            <a:ext cx="583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  <a:t>An international, multidisciplinary and cross-sectoral effort!</a:t>
            </a:r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3CA91B-0915-2644-395A-4C9EDB93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20" y="953532"/>
            <a:ext cx="432048" cy="432048"/>
          </a:xfrm>
          <a:prstGeom prst="rect">
            <a:avLst/>
          </a:prstGeom>
        </p:spPr>
      </p:pic>
      <p:pic>
        <p:nvPicPr>
          <p:cNvPr id="4" name="Picture 3" descr="A person with short hair and a short beard&#10;&#10;AI-generated content may be incorrect.">
            <a:extLst>
              <a:ext uri="{FF2B5EF4-FFF2-40B4-BE49-F238E27FC236}">
                <a16:creationId xmlns:a16="http://schemas.microsoft.com/office/drawing/2014/main" id="{4E4191D9-D86B-CD0F-585C-169039565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"/>
          <a:stretch/>
        </p:blipFill>
        <p:spPr>
          <a:xfrm>
            <a:off x="1680109" y="1666580"/>
            <a:ext cx="850814" cy="1084158"/>
          </a:xfrm>
          <a:prstGeom prst="roundRect">
            <a:avLst/>
          </a:prstGeom>
        </p:spPr>
      </p:pic>
      <p:pic>
        <p:nvPicPr>
          <p:cNvPr id="7" name="Picture 6" descr="A person with a beard&#10;&#10;AI-generated content may be incorrect.">
            <a:extLst>
              <a:ext uri="{FF2B5EF4-FFF2-40B4-BE49-F238E27FC236}">
                <a16:creationId xmlns:a16="http://schemas.microsoft.com/office/drawing/2014/main" id="{FEF30912-230A-1989-EF11-319B3AFBF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r="17162"/>
          <a:stretch/>
        </p:blipFill>
        <p:spPr>
          <a:xfrm>
            <a:off x="827584" y="1651638"/>
            <a:ext cx="716832" cy="1101365"/>
          </a:xfrm>
          <a:prstGeom prst="roundRect">
            <a:avLst/>
          </a:prstGeom>
        </p:spPr>
      </p:pic>
      <p:pic>
        <p:nvPicPr>
          <p:cNvPr id="12" name="Picture 11" descr="A person with curly hair and beard wearing glasses&#10;&#10;AI-generated content may be incorrect.">
            <a:extLst>
              <a:ext uri="{FF2B5EF4-FFF2-40B4-BE49-F238E27FC236}">
                <a16:creationId xmlns:a16="http://schemas.microsoft.com/office/drawing/2014/main" id="{A92BADF8-48D5-07C5-50AF-E133AA4F0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058" b="2949"/>
          <a:stretch/>
        </p:blipFill>
        <p:spPr>
          <a:xfrm>
            <a:off x="3779912" y="1659995"/>
            <a:ext cx="966424" cy="1080120"/>
          </a:xfrm>
          <a:prstGeom prst="roundRect">
            <a:avLst/>
          </a:prstGeom>
        </p:spPr>
      </p:pic>
      <p:pic>
        <p:nvPicPr>
          <p:cNvPr id="14" name="Picture 13" descr="A person wearing glasses and a red jacket&#10;&#10;AI-generated content may be incorrect.">
            <a:extLst>
              <a:ext uri="{FF2B5EF4-FFF2-40B4-BE49-F238E27FC236}">
                <a16:creationId xmlns:a16="http://schemas.microsoft.com/office/drawing/2014/main" id="{B16143C5-E98A-9522-8C3B-7B843B1E7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8" t="18918" r="20544" b="24327"/>
          <a:stretch/>
        </p:blipFill>
        <p:spPr>
          <a:xfrm>
            <a:off x="5004048" y="1676236"/>
            <a:ext cx="764780" cy="1080120"/>
          </a:xfrm>
          <a:prstGeom prst="roundRect">
            <a:avLst/>
          </a:prstGeom>
        </p:spPr>
      </p:pic>
      <p:pic>
        <p:nvPicPr>
          <p:cNvPr id="16" name="Picture 15" descr="A person with dark hair wearing a black jacket&#10;&#10;AI-generated content may be incorrect.">
            <a:extLst>
              <a:ext uri="{FF2B5EF4-FFF2-40B4-BE49-F238E27FC236}">
                <a16:creationId xmlns:a16="http://schemas.microsoft.com/office/drawing/2014/main" id="{552717AF-7108-E1FF-B058-0AD3C9776E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6" r="12816"/>
          <a:stretch/>
        </p:blipFill>
        <p:spPr>
          <a:xfrm>
            <a:off x="739511" y="3331300"/>
            <a:ext cx="856618" cy="1101365"/>
          </a:xfrm>
          <a:prstGeom prst="roundRect">
            <a:avLst/>
          </a:prstGeom>
        </p:spPr>
      </p:pic>
      <p:pic>
        <p:nvPicPr>
          <p:cNvPr id="18" name="Picture 17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44D2A2F9-D3FF-E938-5BD0-EF36F12DF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7" y="1649373"/>
            <a:ext cx="856617" cy="1101365"/>
          </a:xfrm>
          <a:prstGeom prst="roundRect">
            <a:avLst/>
          </a:prstGeom>
        </p:spPr>
      </p:pic>
      <p:pic>
        <p:nvPicPr>
          <p:cNvPr id="20" name="Picture 1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C6DB33A-B108-27A7-B599-8C52A2BE51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3" t="7752" r="36987" b="35493"/>
          <a:stretch/>
        </p:blipFill>
        <p:spPr>
          <a:xfrm>
            <a:off x="7020272" y="3377983"/>
            <a:ext cx="764780" cy="1080120"/>
          </a:xfrm>
          <a:prstGeom prst="roundRect">
            <a:avLst/>
          </a:prstGeom>
        </p:spPr>
      </p:pic>
      <p:pic>
        <p:nvPicPr>
          <p:cNvPr id="22" name="Picture 21" descr="A person in a tie&#10;&#10;AI-generated content may be incorrect.">
            <a:extLst>
              <a:ext uri="{FF2B5EF4-FFF2-40B4-BE49-F238E27FC236}">
                <a16:creationId xmlns:a16="http://schemas.microsoft.com/office/drawing/2014/main" id="{36558DD2-7BD3-C5E7-D757-EAD5FFF86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12426"/>
          <a:stretch/>
        </p:blipFill>
        <p:spPr>
          <a:xfrm>
            <a:off x="5573043" y="3374843"/>
            <a:ext cx="764780" cy="1061953"/>
          </a:xfrm>
          <a:prstGeom prst="roundRect">
            <a:avLst/>
          </a:prstGeom>
        </p:spPr>
      </p:pic>
      <p:pic>
        <p:nvPicPr>
          <p:cNvPr id="24" name="Picture 23" descr="A person in a white shirt&#10;&#10;AI-generated content may be incorrect.">
            <a:extLst>
              <a:ext uri="{FF2B5EF4-FFF2-40B4-BE49-F238E27FC236}">
                <a16:creationId xmlns:a16="http://schemas.microsoft.com/office/drawing/2014/main" id="{7B7BDE56-3E5C-F97F-B48E-0D79C16D6E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r="17104"/>
          <a:stretch/>
        </p:blipFill>
        <p:spPr>
          <a:xfrm>
            <a:off x="4657662" y="3380367"/>
            <a:ext cx="764780" cy="1061952"/>
          </a:xfrm>
          <a:prstGeom prst="roundRect">
            <a:avLst/>
          </a:prstGeom>
        </p:spPr>
      </p:pic>
      <p:pic>
        <p:nvPicPr>
          <p:cNvPr id="26" name="Picture 2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B697158-0237-C945-9E00-F90C4B488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47" y="3374844"/>
            <a:ext cx="831649" cy="1061952"/>
          </a:xfrm>
          <a:prstGeom prst="roundRect">
            <a:avLst/>
          </a:prstGeom>
        </p:spPr>
      </p:pic>
      <p:pic>
        <p:nvPicPr>
          <p:cNvPr id="28" name="Picture 27" descr="A close-up of a person&#10;&#10;AI-generated content may be incorrect.">
            <a:extLst>
              <a:ext uri="{FF2B5EF4-FFF2-40B4-BE49-F238E27FC236}">
                <a16:creationId xmlns:a16="http://schemas.microsoft.com/office/drawing/2014/main" id="{1D473AC0-B6B3-24C4-EFFE-A440FC99BE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84" y="3340954"/>
            <a:ext cx="827579" cy="1101365"/>
          </a:xfrm>
          <a:prstGeom prst="roundRect">
            <a:avLst/>
          </a:prstGeom>
        </p:spPr>
      </p:pic>
      <p:pic>
        <p:nvPicPr>
          <p:cNvPr id="30" name="Picture 2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B11C6BF-551F-9C8D-33F4-CBE3255AC2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96" y="3354402"/>
            <a:ext cx="818037" cy="1103701"/>
          </a:xfrm>
          <a:prstGeom prst="roundRect">
            <a:avLst/>
          </a:prstGeom>
        </p:spPr>
      </p:pic>
      <p:pic>
        <p:nvPicPr>
          <p:cNvPr id="32" name="Picture 31" descr="A person in a white shirt&#10;&#10;AI-generated content may be incorrect.">
            <a:extLst>
              <a:ext uri="{FF2B5EF4-FFF2-40B4-BE49-F238E27FC236}">
                <a16:creationId xmlns:a16="http://schemas.microsoft.com/office/drawing/2014/main" id="{E473EB97-00C8-D597-6E5C-4BB3139F91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3831" r="13986" b="22405"/>
          <a:stretch/>
        </p:blipFill>
        <p:spPr>
          <a:xfrm>
            <a:off x="5879380" y="1676236"/>
            <a:ext cx="806081" cy="1084158"/>
          </a:xfrm>
          <a:prstGeom prst="round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8FF9F7-6B09-D616-928E-466EB6D6A59F}"/>
              </a:ext>
            </a:extLst>
          </p:cNvPr>
          <p:cNvSpPr txBox="1"/>
          <p:nvPr/>
        </p:nvSpPr>
        <p:spPr>
          <a:xfrm>
            <a:off x="4958129" y="2728512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Omar A. Guerrero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ATI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389AC8-0AB9-C751-CFA5-06F47074B869}"/>
              </a:ext>
            </a:extLst>
          </p:cNvPr>
          <p:cNvSpPr txBox="1"/>
          <p:nvPr/>
        </p:nvSpPr>
        <p:spPr>
          <a:xfrm>
            <a:off x="6947667" y="2765570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Patrick Gikunda</a:t>
            </a:r>
          </a:p>
          <a:p>
            <a:pPr algn="ctr"/>
            <a:r>
              <a:rPr lang="en-GB" sz="1000" dirty="0" err="1">
                <a:solidFill>
                  <a:schemeClr val="bg1"/>
                </a:solidFill>
                <a:latin typeface="Garamond" panose="02020404030301010803" pitchFamily="18" charset="0"/>
              </a:rPr>
              <a:t>DeKUT</a:t>
            </a:r>
            <a:endParaRPr lang="en-GB" sz="1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DC604D-74B8-A8D7-A300-C0D8D6397D66}"/>
              </a:ext>
            </a:extLst>
          </p:cNvPr>
          <p:cNvSpPr txBox="1"/>
          <p:nvPr/>
        </p:nvSpPr>
        <p:spPr>
          <a:xfrm>
            <a:off x="3833633" y="2731758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Marco Carreras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IDS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3B0E61-6D38-3207-EF8A-2E4CC3E9DADA}"/>
              </a:ext>
            </a:extLst>
          </p:cNvPr>
          <p:cNvSpPr txBox="1"/>
          <p:nvPr/>
        </p:nvSpPr>
        <p:spPr>
          <a:xfrm>
            <a:off x="2771248" y="2736485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Ms Deepika Ravikrishnan IDS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3D174-BAD7-7194-B3B0-5E930877B281}"/>
              </a:ext>
            </a:extLst>
          </p:cNvPr>
          <p:cNvSpPr txBox="1"/>
          <p:nvPr/>
        </p:nvSpPr>
        <p:spPr>
          <a:xfrm>
            <a:off x="1665401" y="2728512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Geofrey Kagombe JKUAT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7638-735F-F6B4-ED15-F2701ED76A05}"/>
              </a:ext>
            </a:extLst>
          </p:cNvPr>
          <p:cNvSpPr txBox="1"/>
          <p:nvPr/>
        </p:nvSpPr>
        <p:spPr>
          <a:xfrm>
            <a:off x="748291" y="2734969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Lawrence Nderu JKUAT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62372B-6139-807A-F71E-D8E61020B338}"/>
              </a:ext>
            </a:extLst>
          </p:cNvPr>
          <p:cNvSpPr txBox="1"/>
          <p:nvPr/>
        </p:nvSpPr>
        <p:spPr>
          <a:xfrm>
            <a:off x="711093" y="4393191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Ms Leah Wambugu KNBS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698D5C-B6F5-7C05-C93C-10CDE3DDD24A}"/>
              </a:ext>
            </a:extLst>
          </p:cNvPr>
          <p:cNvSpPr txBox="1"/>
          <p:nvPr/>
        </p:nvSpPr>
        <p:spPr>
          <a:xfrm>
            <a:off x="1695419" y="4407304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Ms Linah Ngumba KNBS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A88B01-F134-7851-4261-DAEA1FD1CA7B}"/>
              </a:ext>
            </a:extLst>
          </p:cNvPr>
          <p:cNvSpPr txBox="1"/>
          <p:nvPr/>
        </p:nvSpPr>
        <p:spPr>
          <a:xfrm>
            <a:off x="2631523" y="4407304"/>
            <a:ext cx="917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Macdonald Obudho KNBS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B9CCD0-0973-50C7-0915-611AAEFE72FD}"/>
              </a:ext>
            </a:extLst>
          </p:cNvPr>
          <p:cNvSpPr txBox="1"/>
          <p:nvPr/>
        </p:nvSpPr>
        <p:spPr>
          <a:xfrm>
            <a:off x="3638678" y="4417658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Benjamin Muchiri KNBS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5BD08A-E3B8-02B8-2494-2BB811114A63}"/>
              </a:ext>
            </a:extLst>
          </p:cNvPr>
          <p:cNvSpPr txBox="1"/>
          <p:nvPr/>
        </p:nvSpPr>
        <p:spPr>
          <a:xfrm>
            <a:off x="4607370" y="4424989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Hiram Mbatia KNBS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8E96DA-1908-A967-D72C-83E19A993A21}"/>
              </a:ext>
            </a:extLst>
          </p:cNvPr>
          <p:cNvSpPr txBox="1"/>
          <p:nvPr/>
        </p:nvSpPr>
        <p:spPr>
          <a:xfrm>
            <a:off x="6974353" y="4428559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Samuel Wanjau ACTS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028A89-E6D2-94CC-9680-9B952FDAEE6D}"/>
              </a:ext>
            </a:extLst>
          </p:cNvPr>
          <p:cNvSpPr txBox="1"/>
          <p:nvPr/>
        </p:nvSpPr>
        <p:spPr>
          <a:xfrm>
            <a:off x="5509906" y="4429435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Rajab </a:t>
            </a:r>
            <a:r>
              <a:rPr lang="en-GB" sz="1000" dirty="0" err="1">
                <a:solidFill>
                  <a:schemeClr val="bg1"/>
                </a:solidFill>
                <a:latin typeface="Garamond" panose="02020404030301010803" pitchFamily="18" charset="0"/>
              </a:rPr>
              <a:t>Mbaruk</a:t>
            </a:r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 KNBS</a:t>
            </a:r>
          </a:p>
        </p:txBody>
      </p:sp>
      <p:pic>
        <p:nvPicPr>
          <p:cNvPr id="50" name="Picture 49" descr="A person with a goatee and a beard&#10;&#10;AI-generated content may be incorrect.">
            <a:extLst>
              <a:ext uri="{FF2B5EF4-FFF2-40B4-BE49-F238E27FC236}">
                <a16:creationId xmlns:a16="http://schemas.microsoft.com/office/drawing/2014/main" id="{805AA25C-2148-2CF7-86E3-966055F5E9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12" y="1678977"/>
            <a:ext cx="856617" cy="1101365"/>
          </a:xfrm>
          <a:prstGeom prst="round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F8ACBD-D230-459A-4271-42E0DB139898}"/>
              </a:ext>
            </a:extLst>
          </p:cNvPr>
          <p:cNvSpPr txBox="1"/>
          <p:nvPr/>
        </p:nvSpPr>
        <p:spPr>
          <a:xfrm>
            <a:off x="5848653" y="2757310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Dr Daniele Guariso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ATI</a:t>
            </a:r>
          </a:p>
        </p:txBody>
      </p:sp>
      <p:pic>
        <p:nvPicPr>
          <p:cNvPr id="53" name="Picture 52" descr="A person wearing glasses and a lanyard&#10;&#10;AI-generated content may be incorrect.">
            <a:extLst>
              <a:ext uri="{FF2B5EF4-FFF2-40B4-BE49-F238E27FC236}">
                <a16:creationId xmlns:a16="http://schemas.microsoft.com/office/drawing/2014/main" id="{073214A7-06B4-C988-2F6D-F74203F02F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0" t="22521" r="25496" b="30998"/>
          <a:stretch/>
        </p:blipFill>
        <p:spPr>
          <a:xfrm>
            <a:off x="7902663" y="3367338"/>
            <a:ext cx="797525" cy="1108660"/>
          </a:xfrm>
          <a:prstGeom prst="round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89B2E76-692D-F612-0C2C-C39D97DF0BF7}"/>
              </a:ext>
            </a:extLst>
          </p:cNvPr>
          <p:cNvSpPr txBox="1"/>
          <p:nvPr/>
        </p:nvSpPr>
        <p:spPr>
          <a:xfrm>
            <a:off x="7876889" y="4435220"/>
            <a:ext cx="8566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Mr Ben Jackson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Garamond" panose="02020404030301010803" pitchFamily="18" charset="0"/>
              </a:rPr>
              <a:t>IDS</a:t>
            </a:r>
          </a:p>
        </p:txBody>
      </p:sp>
    </p:spTree>
    <p:extLst>
      <p:ext uri="{BB962C8B-B14F-4D97-AF65-F5344CB8AC3E}">
        <p14:creationId xmlns:p14="http://schemas.microsoft.com/office/powerpoint/2010/main" val="6832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1163"/>
            <a:ext cx="8280400" cy="774015"/>
          </a:xfrm>
        </p:spPr>
        <p:txBody>
          <a:bodyPr/>
          <a:lstStyle/>
          <a:p>
            <a:r>
              <a:rPr lang="en-GB" sz="2800" dirty="0">
                <a:latin typeface="Garamond" panose="02020404030301010803" pitchFamily="18" charset="0"/>
              </a:rPr>
              <a:t>Policy Priority Inference (PPI) web app tutorial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E7467-82F7-E581-29BA-301410B56F34}"/>
              </a:ext>
            </a:extLst>
          </p:cNvPr>
          <p:cNvSpPr txBox="1"/>
          <p:nvPr/>
        </p:nvSpPr>
        <p:spPr>
          <a:xfrm>
            <a:off x="1947852" y="2680006"/>
            <a:ext cx="482453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To run the app: </a:t>
            </a: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https://policypriority.org/app/</a:t>
            </a: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F8C39D-BE17-E73D-3222-4F73697DA5C4}"/>
              </a:ext>
            </a:extLst>
          </p:cNvPr>
          <p:cNvSpPr txBox="1"/>
          <p:nvPr/>
        </p:nvSpPr>
        <p:spPr>
          <a:xfrm>
            <a:off x="1947852" y="3689026"/>
            <a:ext cx="5616624" cy="495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 algn="just">
              <a:defRPr/>
            </a:pP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The datasets employed are </a:t>
            </a:r>
            <a:r>
              <a:rPr lang="en-GB" sz="1600" u="sng" dirty="0">
                <a:solidFill>
                  <a:prstClr val="white"/>
                </a:solidFill>
                <a:latin typeface="Garamond" panose="02020404030301010803" pitchFamily="18" charset="0"/>
              </a:rPr>
              <a:t>artificial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F8E0D-FE5D-4F06-8599-7C9114D679BB}"/>
              </a:ext>
            </a:extLst>
          </p:cNvPr>
          <p:cNvSpPr txBox="1"/>
          <p:nvPr/>
        </p:nvSpPr>
        <p:spPr>
          <a:xfrm>
            <a:off x="1947852" y="1641653"/>
            <a:ext cx="5616624" cy="495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 algn="just">
              <a:defRPr/>
            </a:pP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A short policy experiment using the Policy Priority Inference (PPI) web application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80A1A5-12FC-3697-B3A6-42C96311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15" y="2507901"/>
            <a:ext cx="638064" cy="638064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88FA9D7-9CFB-F30A-4B90-22F70D08A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15" y="3497008"/>
            <a:ext cx="638064" cy="638064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55959FB-4C2E-86EE-DB09-BD4D85C25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8" y="1615333"/>
            <a:ext cx="638541" cy="6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5DB0C-DC98-15A2-53AC-1C3ADDFB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ADA6-BDCB-9766-36B6-6E1AE351F3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Open 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BC334D-EB43-F896-CAD2-C1F312F28B08}"/>
              </a:ext>
            </a:extLst>
          </p:cNvPr>
          <p:cNvSpPr txBox="1"/>
          <p:nvPr/>
        </p:nvSpPr>
        <p:spPr>
          <a:xfrm>
            <a:off x="2091011" y="1340807"/>
            <a:ext cx="5815361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>
              <a:defRPr/>
            </a:pPr>
            <a:r>
              <a:rPr lang="en-GB" dirty="0">
                <a:solidFill>
                  <a:prstClr val="white"/>
                </a:solidFill>
                <a:latin typeface="Garamond" panose="02020404030301010803" pitchFamily="18" charset="0"/>
              </a:rPr>
              <a:t>Data gaps identified and best practices to improve data collection and sharing</a:t>
            </a:r>
          </a:p>
          <a:p>
            <a:pPr lvl="2">
              <a:defRPr/>
            </a:pPr>
            <a:r>
              <a:rPr lang="en-GB" dirty="0">
                <a:solidFill>
                  <a:prstClr val="white"/>
                </a:solidFill>
                <a:latin typeface="Garamond" panose="02020404030301010803" pitchFamily="18" charset="0"/>
              </a:rPr>
              <a:t>	</a:t>
            </a:r>
          </a:p>
          <a:p>
            <a:pPr marL="914400" marR="0" lvl="2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F5F98-0F5A-D884-FC0B-DFE868117DF8}"/>
              </a:ext>
            </a:extLst>
          </p:cNvPr>
          <p:cNvSpPr txBox="1"/>
          <p:nvPr/>
        </p:nvSpPr>
        <p:spPr>
          <a:xfrm>
            <a:off x="2100369" y="2134420"/>
            <a:ext cx="5796643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>
              <a:defRPr/>
            </a:pPr>
            <a:r>
              <a:rPr lang="en-GB" dirty="0">
                <a:solidFill>
                  <a:prstClr val="white"/>
                </a:solidFill>
                <a:latin typeface="Garamond" panose="02020404030301010803" pitchFamily="18" charset="0"/>
              </a:rPr>
              <a:t>Role of AI technologies in streamlining/automatizing public financial management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0858D3-665B-0FC9-184C-71E7092E5B84}"/>
              </a:ext>
            </a:extLst>
          </p:cNvPr>
          <p:cNvSpPr txBox="1"/>
          <p:nvPr/>
        </p:nvSpPr>
        <p:spPr>
          <a:xfrm>
            <a:off x="2085031" y="3010277"/>
            <a:ext cx="5778770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>
              <a:defRPr/>
            </a:pPr>
            <a:r>
              <a:rPr lang="en-GB" dirty="0">
                <a:solidFill>
                  <a:prstClr val="white"/>
                </a:solidFill>
                <a:latin typeface="Garamond" panose="02020404030301010803" pitchFamily="18" charset="0"/>
              </a:rPr>
              <a:t>Potential barriers to adopting AI-informed analytical tools in decision-making in Kenya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805A3-0DDE-7A88-56EB-8F1CF856EF6B}"/>
              </a:ext>
            </a:extLst>
          </p:cNvPr>
          <p:cNvSpPr txBox="1"/>
          <p:nvPr/>
        </p:nvSpPr>
        <p:spPr>
          <a:xfrm>
            <a:off x="2085031" y="3775891"/>
            <a:ext cx="5778770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>
              <a:defRPr/>
            </a:pPr>
            <a:r>
              <a:rPr lang="en-GB" dirty="0">
                <a:solidFill>
                  <a:prstClr val="white"/>
                </a:solidFill>
                <a:latin typeface="Garamond" panose="02020404030301010803" pitchFamily="18" charset="0"/>
              </a:rPr>
              <a:t>Opportunities to scale the project up on a long-term plan and embed PPI into existing monitoring and evaluation frameworks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5AAF12-4DC2-0A0E-2854-04754C989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29165"/>
            <a:ext cx="622142" cy="622142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B4F8FE-BD7B-EE13-DA68-08C310C9DA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31" y="1340807"/>
            <a:ext cx="622142" cy="622142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4EDF530-BCF1-B175-6E8E-609435187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68" y="3872412"/>
            <a:ext cx="576063" cy="576063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428213E-D14C-511E-3C1A-CF1F9485D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68" y="3012455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2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A novel LLMs framework: CPUQ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272F5-0708-B913-7F72-6122B8BA9219}"/>
              </a:ext>
            </a:extLst>
          </p:cNvPr>
          <p:cNvSpPr txBox="1"/>
          <p:nvPr/>
        </p:nvSpPr>
        <p:spPr>
          <a:xfrm>
            <a:off x="1979712" y="1111598"/>
            <a:ext cx="5688632" cy="5895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Novel framework based on LLMs: </a:t>
            </a: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Categorical Perplexity-based Uncertainty Quantification (CPUQ)</a:t>
            </a:r>
            <a:r>
              <a:rPr lang="en-GB" sz="1600" dirty="0">
                <a:solidFill>
                  <a:schemeClr val="bg1"/>
                </a:solidFill>
                <a:latin typeface="Garamond" panose="02020404030301010803" pitchFamily="18" charset="0"/>
              </a:rPr>
              <a:t>. Three components: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50388-59AA-BE4B-9994-8638AA402A04}"/>
              </a:ext>
            </a:extLst>
          </p:cNvPr>
          <p:cNvSpPr txBox="1"/>
          <p:nvPr/>
        </p:nvSpPr>
        <p:spPr>
          <a:xfrm>
            <a:off x="2123728" y="1902932"/>
            <a:ext cx="5688632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Determining (in)direct relationship existence.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8718-68A0-190A-D3DC-0184BEA9E7E3}"/>
              </a:ext>
            </a:extLst>
          </p:cNvPr>
          <p:cNvSpPr txBox="1"/>
          <p:nvPr/>
        </p:nvSpPr>
        <p:spPr>
          <a:xfrm>
            <a:off x="2123728" y="2515889"/>
            <a:ext cx="392443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Determining relationship strength.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3D520-4EB9-D5C8-3B7E-C6F7C5C25277}"/>
              </a:ext>
            </a:extLst>
          </p:cNvPr>
          <p:cNvSpPr txBox="1"/>
          <p:nvPr/>
        </p:nvSpPr>
        <p:spPr>
          <a:xfrm>
            <a:off x="2123728" y="3090669"/>
            <a:ext cx="5688632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Determining predictive uncertainty.</a:t>
            </a:r>
            <a:endParaRPr lang="en-GB" sz="1800" dirty="0">
              <a:latin typeface="Garamond" panose="02020404030301010803" pitchFamily="18" charset="0"/>
            </a:endParaRPr>
          </a:p>
          <a:p>
            <a:pPr lvl="2"/>
            <a:endParaRPr lang="en-GB" sz="1600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6E321-7324-ED73-7215-BAC4521A7ACC}"/>
              </a:ext>
            </a:extLst>
          </p:cNvPr>
          <p:cNvSpPr txBox="1"/>
          <p:nvPr/>
        </p:nvSpPr>
        <p:spPr>
          <a:xfrm>
            <a:off x="1043608" y="3802067"/>
            <a:ext cx="6048672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It works like a conversation with the model, where we are very careful about:</a:t>
            </a:r>
          </a:p>
          <a:p>
            <a:pPr lvl="2"/>
            <a:endParaRPr lang="en-GB" sz="1800" dirty="0">
              <a:latin typeface="Garamond" panose="02020404030301010803" pitchFamily="18" charset="0"/>
            </a:endParaRPr>
          </a:p>
          <a:p>
            <a:pPr lvl="2"/>
            <a:endParaRPr lang="en-GB" sz="1600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97B31-8583-1CB4-BCEC-861371C601A7}"/>
              </a:ext>
            </a:extLst>
          </p:cNvPr>
          <p:cNvSpPr txBox="1"/>
          <p:nvPr/>
        </p:nvSpPr>
        <p:spPr>
          <a:xfrm>
            <a:off x="1672940" y="4386035"/>
            <a:ext cx="2376264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1) </a:t>
            </a:r>
            <a:r>
              <a:rPr lang="en-GB" sz="1600" i="1" dirty="0">
                <a:solidFill>
                  <a:prstClr val="white"/>
                </a:solidFill>
                <a:latin typeface="Garamond" panose="02020404030301010803" pitchFamily="18" charset="0"/>
              </a:rPr>
              <a:t>What</a:t>
            </a: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 we ask.</a:t>
            </a:r>
          </a:p>
          <a:p>
            <a:pPr lvl="2"/>
            <a:endParaRPr lang="en-GB" sz="1800" dirty="0">
              <a:latin typeface="Garamond" panose="02020404030301010803" pitchFamily="18" charset="0"/>
            </a:endParaRPr>
          </a:p>
          <a:p>
            <a:pPr lvl="2"/>
            <a:endParaRPr lang="en-GB" sz="1600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E90C0-9977-4BB1-549D-C2D6D433C223}"/>
              </a:ext>
            </a:extLst>
          </p:cNvPr>
          <p:cNvSpPr txBox="1"/>
          <p:nvPr/>
        </p:nvSpPr>
        <p:spPr>
          <a:xfrm>
            <a:off x="3401132" y="4386035"/>
            <a:ext cx="230425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2) </a:t>
            </a:r>
            <a:r>
              <a:rPr lang="en-GB" sz="1600" i="1" dirty="0">
                <a:solidFill>
                  <a:prstClr val="white"/>
                </a:solidFill>
                <a:latin typeface="Garamond" panose="02020404030301010803" pitchFamily="18" charset="0"/>
              </a:rPr>
              <a:t>How</a:t>
            </a: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 we ask it</a:t>
            </a:r>
          </a:p>
          <a:p>
            <a:pPr lvl="2"/>
            <a:endParaRPr lang="en-GB" sz="1800" dirty="0">
              <a:latin typeface="Garamond" panose="02020404030301010803" pitchFamily="18" charset="0"/>
            </a:endParaRPr>
          </a:p>
          <a:p>
            <a:pPr lvl="2"/>
            <a:endParaRPr lang="en-GB" sz="1600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BB85B-76C0-D94D-B0B1-13228B4FA69D}"/>
              </a:ext>
            </a:extLst>
          </p:cNvPr>
          <p:cNvSpPr txBox="1"/>
          <p:nvPr/>
        </p:nvSpPr>
        <p:spPr>
          <a:xfrm>
            <a:off x="5220072" y="4276393"/>
            <a:ext cx="2376264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 algn="ctr"/>
            <a:r>
              <a:rPr lang="en-GB" sz="1600" b="1" dirty="0">
                <a:solidFill>
                  <a:prstClr val="white"/>
                </a:solidFill>
                <a:latin typeface="Garamond" panose="02020404030301010803" pitchFamily="18" charset="0"/>
              </a:rPr>
              <a:t>Prompt Engineering</a:t>
            </a:r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</a:p>
          <a:p>
            <a:pPr lvl="2"/>
            <a:endParaRPr lang="en-GB" sz="1800" dirty="0">
              <a:latin typeface="Garamond" panose="02020404030301010803" pitchFamily="18" charset="0"/>
            </a:endParaRPr>
          </a:p>
          <a:p>
            <a:pPr lvl="2"/>
            <a:endParaRPr lang="en-GB" sz="1600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A7FC7B2-B71A-78DC-BDA5-A3C595E36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3" b="89970" l="9855" r="89984">
                        <a14:foregroundMark x1="67205" y1="80389" x2="67205" y2="80389"/>
                        <a14:foregroundMark x1="44911" y1="83832" x2="44911" y2="83832"/>
                        <a14:foregroundMark x1="57027" y1="8533" x2="57027" y2="853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9" y="1025596"/>
            <a:ext cx="618587" cy="667554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F239D3-111E-A2B5-88F1-C21DE80FA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7" y="1783963"/>
            <a:ext cx="516032" cy="516032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A02740-EA6B-E8A0-F13D-8DC9AE96A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80" y="2390727"/>
            <a:ext cx="516032" cy="516032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60E28-01FA-0475-FC26-9F577B78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70" y="2956601"/>
            <a:ext cx="585856" cy="585856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28FCD0-8FF3-5483-10BA-F522A34334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83" y="3766380"/>
            <a:ext cx="537637" cy="537637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2CFD87F2-2940-E851-6A86-D543649A816D}"/>
              </a:ext>
            </a:extLst>
          </p:cNvPr>
          <p:cNvSpPr/>
          <p:nvPr/>
        </p:nvSpPr>
        <p:spPr>
          <a:xfrm>
            <a:off x="5580112" y="4330312"/>
            <a:ext cx="360040" cy="42040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5518AA1-4018-8DD0-6603-2689A1411A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7430" y="4212852"/>
            <a:ext cx="1653286" cy="6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79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Hey CPUQ, time for a quick chat?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023E8-3B33-318B-0591-39D63345FD91}"/>
              </a:ext>
            </a:extLst>
          </p:cNvPr>
          <p:cNvSpPr txBox="1"/>
          <p:nvPr/>
        </p:nvSpPr>
        <p:spPr>
          <a:xfrm>
            <a:off x="1115616" y="1231665"/>
            <a:ext cx="2952328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 algn="ctr"/>
            <a:r>
              <a:rPr lang="en-GB" sz="1400" dirty="0">
                <a:solidFill>
                  <a:prstClr val="white"/>
                </a:solidFill>
                <a:latin typeface="Garamond" panose="02020404030301010803" pitchFamily="18" charset="0"/>
              </a:rPr>
              <a:t>Oh, </a:t>
            </a:r>
            <a:r>
              <a:rPr lang="en-GB" sz="1400" i="1" dirty="0">
                <a:solidFill>
                  <a:prstClr val="white"/>
                </a:solidFill>
                <a:latin typeface="Garamond" panose="02020404030301010803" pitchFamily="18" charset="0"/>
              </a:rPr>
              <a:t>Great CPUQ</a:t>
            </a:r>
            <a:r>
              <a:rPr lang="en-GB" sz="1400" dirty="0">
                <a:solidFill>
                  <a:prstClr val="white"/>
                </a:solidFill>
                <a:latin typeface="Garamond" panose="02020404030301010803" pitchFamily="18" charset="0"/>
              </a:rPr>
              <a:t>, keeper of wisdom, what do you know about a potential relationship between program X and indicator Y?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3A9E4-6DBD-9D3B-F083-4841CAF3D217}"/>
              </a:ext>
            </a:extLst>
          </p:cNvPr>
          <p:cNvSpPr txBox="1"/>
          <p:nvPr/>
        </p:nvSpPr>
        <p:spPr>
          <a:xfrm>
            <a:off x="1597416" y="2632228"/>
            <a:ext cx="3168352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 algn="ctr"/>
            <a:r>
              <a:rPr lang="en-GB" sz="1400" dirty="0">
                <a:solidFill>
                  <a:prstClr val="white"/>
                </a:solidFill>
                <a:latin typeface="Garamond" panose="02020404030301010803" pitchFamily="18" charset="0"/>
              </a:rPr>
              <a:t>According to what you have just said, is program X affecting indicator Y?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B03CD-DF6F-67BD-E8F5-D0C87BA76861}"/>
              </a:ext>
            </a:extLst>
          </p:cNvPr>
          <p:cNvSpPr txBox="1"/>
          <p:nvPr/>
        </p:nvSpPr>
        <p:spPr>
          <a:xfrm>
            <a:off x="1653400" y="3930859"/>
            <a:ext cx="3134624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400" dirty="0">
                <a:solidFill>
                  <a:prstClr val="white"/>
                </a:solidFill>
                <a:latin typeface="Garamond" panose="02020404030301010803" pitchFamily="18" charset="0"/>
              </a:rPr>
              <a:t>If so, how strong is this effect?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E679F-4169-9ED0-4663-2A7995E23741}"/>
              </a:ext>
            </a:extLst>
          </p:cNvPr>
          <p:cNvSpPr txBox="1"/>
          <p:nvPr/>
        </p:nvSpPr>
        <p:spPr>
          <a:xfrm>
            <a:off x="4788024" y="1741737"/>
            <a:ext cx="230425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Let me think, …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69293-B489-F235-9995-961CE3619F74}"/>
              </a:ext>
            </a:extLst>
          </p:cNvPr>
          <p:cNvSpPr txBox="1"/>
          <p:nvPr/>
        </p:nvSpPr>
        <p:spPr>
          <a:xfrm>
            <a:off x="5074172" y="2829521"/>
            <a:ext cx="230425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Well, …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6D842-A6EB-72A0-451C-0A6E2C82F37B}"/>
              </a:ext>
            </a:extLst>
          </p:cNvPr>
          <p:cNvSpPr txBox="1"/>
          <p:nvPr/>
        </p:nvSpPr>
        <p:spPr>
          <a:xfrm>
            <a:off x="5378068" y="3960936"/>
            <a:ext cx="230425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2"/>
            <a:r>
              <a:rPr lang="en-GB" sz="1600" dirty="0">
                <a:solidFill>
                  <a:prstClr val="white"/>
                </a:solidFill>
                <a:latin typeface="Garamond" panose="02020404030301010803" pitchFamily="18" charset="0"/>
              </a:rPr>
              <a:t>I would say, …</a:t>
            </a:r>
          </a:p>
          <a:p>
            <a:endParaRPr lang="en-GB" sz="1600" dirty="0">
              <a:latin typeface="Garamond" panose="02020404030301010803" pitchFamily="18" charset="0"/>
            </a:endParaRP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86DA6BB-ECE7-6526-AC71-564F29B6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22" y="2393833"/>
            <a:ext cx="925927" cy="9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1D2F8C-50A7-88DD-435F-8A4B68E0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5" y="2303362"/>
            <a:ext cx="1146147" cy="1048603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15CF83C-ECEF-E40F-703E-DFE88A41FF28}"/>
              </a:ext>
            </a:extLst>
          </p:cNvPr>
          <p:cNvSpPr/>
          <p:nvPr/>
        </p:nvSpPr>
        <p:spPr>
          <a:xfrm flipH="1">
            <a:off x="5545350" y="1491630"/>
            <a:ext cx="1618938" cy="780533"/>
          </a:xfrm>
          <a:prstGeom prst="wedgeEllipseCallout">
            <a:avLst>
              <a:gd name="adj1" fmla="val -54861"/>
              <a:gd name="adj2" fmla="val 9802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58CB4138-5B8A-E9C0-C787-40C2FEA1424C}"/>
              </a:ext>
            </a:extLst>
          </p:cNvPr>
          <p:cNvSpPr/>
          <p:nvPr/>
        </p:nvSpPr>
        <p:spPr>
          <a:xfrm flipH="1">
            <a:off x="5499030" y="2578615"/>
            <a:ext cx="1618938" cy="780533"/>
          </a:xfrm>
          <a:prstGeom prst="wedgeEllipseCallout">
            <a:avLst>
              <a:gd name="adj1" fmla="val -59027"/>
              <a:gd name="adj2" fmla="val -567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635972F9-F1C8-D1A8-2D3F-E51EFCF5BAF8}"/>
              </a:ext>
            </a:extLst>
          </p:cNvPr>
          <p:cNvSpPr/>
          <p:nvPr/>
        </p:nvSpPr>
        <p:spPr>
          <a:xfrm flipH="1">
            <a:off x="6068420" y="3698587"/>
            <a:ext cx="1618938" cy="780533"/>
          </a:xfrm>
          <a:prstGeom prst="wedgeEllipseCallout">
            <a:avLst>
              <a:gd name="adj1" fmla="val -28240"/>
              <a:gd name="adj2" fmla="val -11802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2DE433A3-A9EC-C7EE-ECF8-CBA693D224A6}"/>
              </a:ext>
            </a:extLst>
          </p:cNvPr>
          <p:cNvSpPr/>
          <p:nvPr/>
        </p:nvSpPr>
        <p:spPr>
          <a:xfrm>
            <a:off x="1835696" y="1203598"/>
            <a:ext cx="2448272" cy="1152128"/>
          </a:xfrm>
          <a:prstGeom prst="wedgeRoundRectCallout">
            <a:avLst>
              <a:gd name="adj1" fmla="val -59100"/>
              <a:gd name="adj2" fmla="val 36153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A1F2138-189B-B8EB-F7FA-4F4E111C3F8E}"/>
              </a:ext>
            </a:extLst>
          </p:cNvPr>
          <p:cNvSpPr/>
          <p:nvPr/>
        </p:nvSpPr>
        <p:spPr>
          <a:xfrm>
            <a:off x="2403546" y="2571750"/>
            <a:ext cx="2448272" cy="803836"/>
          </a:xfrm>
          <a:prstGeom prst="wedgeRoundRectCallout">
            <a:avLst>
              <a:gd name="adj1" fmla="val -72723"/>
              <a:gd name="adj2" fmla="val 4145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183E817-0D36-304D-8C06-DC3686BEB887}"/>
              </a:ext>
            </a:extLst>
          </p:cNvPr>
          <p:cNvSpPr/>
          <p:nvPr/>
        </p:nvSpPr>
        <p:spPr>
          <a:xfrm>
            <a:off x="2342269" y="3814729"/>
            <a:ext cx="2448272" cy="449594"/>
          </a:xfrm>
          <a:prstGeom prst="wedgeRoundRectCallout">
            <a:avLst>
              <a:gd name="adj1" fmla="val -88030"/>
              <a:gd name="adj2" fmla="val -151727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3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CPUQ highlights</a:t>
            </a:r>
          </a:p>
        </p:txBody>
      </p:sp>
      <p:pic>
        <p:nvPicPr>
          <p:cNvPr id="5" name="Picture 4" descr="A computer screen with a clock and coins&#10;&#10;Description automatically generated">
            <a:extLst>
              <a:ext uri="{FF2B5EF4-FFF2-40B4-BE49-F238E27FC236}">
                <a16:creationId xmlns:a16="http://schemas.microsoft.com/office/drawing/2014/main" id="{E3B1412B-3A4C-70ED-B3CB-E30C58AE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875" l="2539" r="96875">
                        <a14:foregroundMark x1="36328" y1="9766" x2="36328" y2="9766"/>
                        <a14:foregroundMark x1="56445" y1="8398" x2="56445" y2="8398"/>
                        <a14:foregroundMark x1="64063" y1="2539" x2="64063" y2="2539"/>
                        <a14:foregroundMark x1="96875" y1="55078" x2="96875" y2="55078"/>
                        <a14:foregroundMark x1="2734" y1="55664" x2="2734" y2="55664"/>
                        <a14:foregroundMark x1="40820" y1="96875" x2="40820" y2="96875"/>
                        <a14:foregroundMark x1="45313" y1="33789" x2="45313" y2="33789"/>
                        <a14:foregroundMark x1="48633" y1="72656" x2="48633" y2="72656"/>
                        <a14:backgroundMark x1="70508" y1="8984" x2="70508" y2="8984"/>
                        <a14:backgroundMark x1="66992" y1="20703" x2="66992" y2="20703"/>
                        <a14:backgroundMark x1="78906" y1="18555" x2="78906" y2="18555"/>
                        <a14:backgroundMark x1="79297" y1="29688" x2="79297" y2="29688"/>
                        <a14:backgroundMark x1="69531" y1="30273" x2="69531" y2="30273"/>
                        <a14:backgroundMark x1="68164" y1="40039" x2="68164" y2="40039"/>
                        <a14:backgroundMark x1="80273" y1="37305" x2="80273" y2="3730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0" y="1209391"/>
            <a:ext cx="720080" cy="72008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2A5CA8-DDEB-55B9-2C66-AE6D87B52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66" y="3867774"/>
            <a:ext cx="664216" cy="664216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9F961D-31BB-18F7-68D7-B31B4F56E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6" y="2067694"/>
            <a:ext cx="703919" cy="703919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F125D6-61FF-AB8B-C891-743CFDAB37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5" y="2946012"/>
            <a:ext cx="703919" cy="703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BB7E28-F25A-2E1E-848B-855420AB0889}"/>
              </a:ext>
            </a:extLst>
          </p:cNvPr>
          <p:cNvSpPr txBox="1"/>
          <p:nvPr/>
        </p:nvSpPr>
        <p:spPr>
          <a:xfrm>
            <a:off x="2176699" y="1341746"/>
            <a:ext cx="392443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Computational burden manageable.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88A12-9DAF-2C2F-9322-4CC23070AE71}"/>
              </a:ext>
            </a:extLst>
          </p:cNvPr>
          <p:cNvSpPr txBox="1"/>
          <p:nvPr/>
        </p:nvSpPr>
        <p:spPr>
          <a:xfrm>
            <a:off x="2195736" y="2273365"/>
            <a:ext cx="392443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Open LLMs.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08850-9FE0-C5F6-EF90-577B90ECA142}"/>
              </a:ext>
            </a:extLst>
          </p:cNvPr>
          <p:cNvSpPr txBox="1"/>
          <p:nvPr/>
        </p:nvSpPr>
        <p:spPr>
          <a:xfrm>
            <a:off x="2195736" y="3214030"/>
            <a:ext cx="3924436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Model-agnostic.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FED98-38EB-267A-E35F-5CA06ED70339}"/>
              </a:ext>
            </a:extLst>
          </p:cNvPr>
          <p:cNvSpPr txBox="1"/>
          <p:nvPr/>
        </p:nvSpPr>
        <p:spPr>
          <a:xfrm>
            <a:off x="2176699" y="4004291"/>
            <a:ext cx="3691445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Can be fine-tuned through policy-specific expertise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BAB6DA5-4CEB-D6B2-397E-CC91D97D4A66}"/>
              </a:ext>
            </a:extLst>
          </p:cNvPr>
          <p:cNvSpPr/>
          <p:nvPr/>
        </p:nvSpPr>
        <p:spPr>
          <a:xfrm>
            <a:off x="5940152" y="1300594"/>
            <a:ext cx="360040" cy="1322413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B3B2CD9-EC2C-7147-B259-552327032C7B}"/>
              </a:ext>
            </a:extLst>
          </p:cNvPr>
          <p:cNvSpPr/>
          <p:nvPr/>
        </p:nvSpPr>
        <p:spPr>
          <a:xfrm>
            <a:off x="5940152" y="2943693"/>
            <a:ext cx="360040" cy="703919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7BD3AC-73AF-814F-14F8-1C2C8B6078A5}"/>
              </a:ext>
            </a:extLst>
          </p:cNvPr>
          <p:cNvSpPr/>
          <p:nvPr/>
        </p:nvSpPr>
        <p:spPr>
          <a:xfrm>
            <a:off x="5940152" y="3876506"/>
            <a:ext cx="360040" cy="703919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BC311-8E34-A87C-CAAF-3784D6B5096B}"/>
              </a:ext>
            </a:extLst>
          </p:cNvPr>
          <p:cNvSpPr txBox="1"/>
          <p:nvPr/>
        </p:nvSpPr>
        <p:spPr>
          <a:xfrm>
            <a:off x="5618186" y="1625842"/>
            <a:ext cx="2770238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Convenient for resource-constrained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AA853-DF8D-69F8-D388-E7C612D0FD7E}"/>
              </a:ext>
            </a:extLst>
          </p:cNvPr>
          <p:cNvSpPr txBox="1"/>
          <p:nvPr/>
        </p:nvSpPr>
        <p:spPr>
          <a:xfrm>
            <a:off x="5662672" y="2994704"/>
            <a:ext cx="2725751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Not a new LLM, but a new way to use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55390-B180-55AE-91BE-DAD08410FAE1}"/>
              </a:ext>
            </a:extLst>
          </p:cNvPr>
          <p:cNvSpPr txBox="1"/>
          <p:nvPr/>
        </p:nvSpPr>
        <p:spPr>
          <a:xfrm>
            <a:off x="5707161" y="3994125"/>
            <a:ext cx="2520280" cy="390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 want humans in the loop!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41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Automatic budget tagging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73E9BC4E-65B7-6E58-636C-5AB33B396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987574"/>
            <a:ext cx="6965349" cy="39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Thank you!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65E37B-1E83-DB0C-3A7C-A63AA14B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03698"/>
            <a:ext cx="936104" cy="936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E584ED-CAF9-E968-320D-E8A42FDD0C1C}"/>
              </a:ext>
            </a:extLst>
          </p:cNvPr>
          <p:cNvSpPr txBox="1"/>
          <p:nvPr/>
        </p:nvSpPr>
        <p:spPr>
          <a:xfrm>
            <a:off x="2699792" y="1058471"/>
            <a:ext cx="7471185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Are you eager to collaborate? Get in touch!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dirty="0">
              <a:solidFill>
                <a:schemeClr val="bg1"/>
              </a:solidFill>
              <a:latin typeface="Garamond" panose="02020404030301010803" pitchFamily="18" charset="0"/>
              <a:cs typeface="+mn-cs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Dr Daniele Guariso (ATI/IDS):</a:t>
            </a:r>
          </a:p>
          <a:p>
            <a:pPr marL="342900" marR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Email: 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dguariso@turing.ac.uk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 / 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daniele.guariso@gmail.com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 </a:t>
            </a:r>
          </a:p>
          <a:p>
            <a:pPr marL="342900" marR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Twitter: @DaniGuariso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dirty="0">
              <a:solidFill>
                <a:schemeClr val="bg1"/>
              </a:solidFill>
              <a:latin typeface="Garamond" panose="02020404030301010803" pitchFamily="18" charset="0"/>
              <a:cs typeface="+mn-cs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</a:rPr>
              <a:t>Mr Rajab K Mbaruku (KNBS):</a:t>
            </a:r>
          </a:p>
          <a:p>
            <a:pPr marL="342900" marR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Email: 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rmbaruku@knbs.or.ke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 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</a:rPr>
              <a:t>Dr Lawrence Nderu (JKUAT):</a:t>
            </a:r>
          </a:p>
          <a:p>
            <a:pPr marL="342900" marR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Email: 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lnderu@jkuat.ac.ke</a:t>
            </a:r>
            <a:r>
              <a:rPr lang="fr-FR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1600" dirty="0">
              <a:latin typeface="Garamond" panose="02020404030301010803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90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2B347-4D3F-DD5D-FC35-4856423677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The complexity of policy prioritisation</a:t>
            </a:r>
          </a:p>
        </p:txBody>
      </p:sp>
      <p:pic>
        <p:nvPicPr>
          <p:cNvPr id="7" name="Picture 6" descr="LogoMakr_1fk74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58542"/>
            <a:ext cx="762000" cy="556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96" y="3294174"/>
            <a:ext cx="605536" cy="605536"/>
          </a:xfrm>
          <a:prstGeom prst="rect">
            <a:avLst/>
          </a:prstGeom>
          <a:solidFill>
            <a:srgbClr val="9FBAE3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96" y="2532174"/>
            <a:ext cx="605536" cy="605536"/>
          </a:xfrm>
          <a:prstGeom prst="rect">
            <a:avLst/>
          </a:prstGeom>
          <a:solidFill>
            <a:srgbClr val="1B62A5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6" y="1617774"/>
            <a:ext cx="605536" cy="605536"/>
          </a:xfrm>
          <a:prstGeom prst="rect">
            <a:avLst/>
          </a:prstGeom>
          <a:solidFill>
            <a:srgbClr val="FDAD6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96" y="3903774"/>
            <a:ext cx="605536" cy="605536"/>
          </a:xfrm>
          <a:prstGeom prst="rect">
            <a:avLst/>
          </a:prstGeom>
          <a:solidFill>
            <a:srgbClr val="804FAF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96" y="3294174"/>
            <a:ext cx="605536" cy="605536"/>
          </a:xfrm>
          <a:prstGeom prst="rect">
            <a:avLst/>
          </a:prstGeom>
          <a:solidFill>
            <a:srgbClr val="89DC77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60" y="2532174"/>
            <a:ext cx="605536" cy="605536"/>
          </a:xfrm>
          <a:prstGeom prst="rect">
            <a:avLst/>
          </a:prstGeom>
          <a:solidFill>
            <a:srgbClr val="CA111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96" y="1617774"/>
            <a:ext cx="605536" cy="605536"/>
          </a:xfrm>
          <a:prstGeom prst="rect">
            <a:avLst/>
          </a:prstGeom>
          <a:solidFill>
            <a:srgbClr val="F4A4C8"/>
          </a:solidFill>
        </p:spPr>
      </p:pic>
      <p:cxnSp>
        <p:nvCxnSpPr>
          <p:cNvPr id="17" name="Straight Arrow Connector 16"/>
          <p:cNvCxnSpPr>
            <a:cxnSpLocks/>
            <a:stCxn id="7" idx="2"/>
            <a:endCxn id="27" idx="0"/>
          </p:cNvCxnSpPr>
          <p:nvPr/>
        </p:nvCxnSpPr>
        <p:spPr>
          <a:xfrm flipH="1">
            <a:off x="4014864" y="1714802"/>
            <a:ext cx="2032" cy="2186940"/>
          </a:xfrm>
          <a:prstGeom prst="straightConnector1">
            <a:avLst/>
          </a:prstGeom>
          <a:ln w="22225">
            <a:solidFill>
              <a:srgbClr val="E214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3"/>
            <a:endCxn id="30" idx="1"/>
          </p:cNvCxnSpPr>
          <p:nvPr/>
        </p:nvCxnSpPr>
        <p:spPr>
          <a:xfrm>
            <a:off x="4397896" y="1436672"/>
            <a:ext cx="1905000" cy="483870"/>
          </a:xfrm>
          <a:prstGeom prst="straightConnector1">
            <a:avLst/>
          </a:prstGeom>
          <a:ln w="22225">
            <a:solidFill>
              <a:srgbClr val="279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1"/>
          </p:cNvCxnSpPr>
          <p:nvPr/>
        </p:nvCxnSpPr>
        <p:spPr>
          <a:xfrm flipH="1">
            <a:off x="1574432" y="1436672"/>
            <a:ext cx="2061464" cy="483870"/>
          </a:xfrm>
          <a:prstGeom prst="straightConnector1">
            <a:avLst/>
          </a:prstGeom>
          <a:ln w="22225">
            <a:solidFill>
              <a:srgbClr val="0255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264296" y="1691942"/>
            <a:ext cx="1371600" cy="838200"/>
          </a:xfrm>
          <a:prstGeom prst="straightConnector1">
            <a:avLst/>
          </a:prstGeom>
          <a:ln w="22225">
            <a:solidFill>
              <a:srgbClr val="F040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97896" y="1691942"/>
            <a:ext cx="1295400" cy="838200"/>
          </a:xfrm>
          <a:prstGeom prst="straightConnector1">
            <a:avLst/>
          </a:prstGeom>
          <a:ln w="22225">
            <a:solidFill>
              <a:srgbClr val="C41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34688" y="1730314"/>
            <a:ext cx="912368" cy="1524000"/>
          </a:xfrm>
          <a:prstGeom prst="straightConnector1">
            <a:avLst/>
          </a:prstGeom>
          <a:ln w="22225">
            <a:solidFill>
              <a:srgbClr val="FA9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95664" y="1741122"/>
            <a:ext cx="992632" cy="1524000"/>
          </a:xfrm>
          <a:prstGeom prst="straightConnector1">
            <a:avLst/>
          </a:prstGeom>
          <a:ln w="22225">
            <a:solidFill>
              <a:srgbClr val="CF8D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Makr_5ufnh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96" y="2546354"/>
            <a:ext cx="551180" cy="5905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9" idx="3"/>
          </p:cNvCxnSpPr>
          <p:nvPr/>
        </p:nvCxnSpPr>
        <p:spPr>
          <a:xfrm>
            <a:off x="6302896" y="2834942"/>
            <a:ext cx="609600" cy="6687"/>
          </a:xfrm>
          <a:prstGeom prst="straightConnector1">
            <a:avLst/>
          </a:prstGeom>
          <a:ln w="22225">
            <a:solidFill>
              <a:srgbClr val="C41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9" idx="2"/>
          </p:cNvCxnSpPr>
          <p:nvPr/>
        </p:nvCxnSpPr>
        <p:spPr>
          <a:xfrm>
            <a:off x="6000128" y="3139742"/>
            <a:ext cx="8076" cy="533400"/>
          </a:xfrm>
          <a:prstGeom prst="straightConnector1">
            <a:avLst/>
          </a:prstGeom>
          <a:ln w="22225">
            <a:solidFill>
              <a:srgbClr val="C41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Makr_0tmSb4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96" y="2149142"/>
            <a:ext cx="457200" cy="45796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5400000">
            <a:off x="7756624" y="2314157"/>
            <a:ext cx="234524" cy="820420"/>
          </a:xfrm>
          <a:prstGeom prst="curved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>
            <a:off x="4245496" y="1310942"/>
            <a:ext cx="4038600" cy="838200"/>
          </a:xfrm>
          <a:prstGeom prst="curved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30" idx="2"/>
            <a:endCxn id="29" idx="0"/>
          </p:cNvCxnSpPr>
          <p:nvPr/>
        </p:nvCxnSpPr>
        <p:spPr>
          <a:xfrm rot="5400000">
            <a:off x="6150496" y="2074974"/>
            <a:ext cx="304800" cy="60553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0" idx="3"/>
          </p:cNvCxnSpPr>
          <p:nvPr/>
        </p:nvCxnSpPr>
        <p:spPr>
          <a:xfrm flipV="1">
            <a:off x="5460632" y="3139742"/>
            <a:ext cx="385064" cy="45720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8" idx="3"/>
          </p:cNvCxnSpPr>
          <p:nvPr/>
        </p:nvCxnSpPr>
        <p:spPr>
          <a:xfrm flipV="1">
            <a:off x="3098432" y="2834942"/>
            <a:ext cx="2598928" cy="76200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/>
            <a:stCxn id="24" idx="1"/>
          </p:cNvCxnSpPr>
          <p:nvPr/>
        </p:nvCxnSpPr>
        <p:spPr>
          <a:xfrm rot="10800000">
            <a:off x="1271664" y="2225342"/>
            <a:ext cx="383032" cy="60960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cxnSpLocks/>
            <a:endCxn id="27" idx="0"/>
          </p:cNvCxnSpPr>
          <p:nvPr/>
        </p:nvCxnSpPr>
        <p:spPr>
          <a:xfrm>
            <a:off x="1574432" y="1920542"/>
            <a:ext cx="2440432" cy="198120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28" idx="0"/>
            <a:endCxn id="24" idx="3"/>
          </p:cNvCxnSpPr>
          <p:nvPr/>
        </p:nvCxnSpPr>
        <p:spPr>
          <a:xfrm rot="16200000" flipV="1">
            <a:off x="2299348" y="2795826"/>
            <a:ext cx="457200" cy="53543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8" idx="2"/>
            <a:endCxn id="27" idx="1"/>
          </p:cNvCxnSpPr>
          <p:nvPr/>
        </p:nvCxnSpPr>
        <p:spPr>
          <a:xfrm rot="16200000" flipH="1">
            <a:off x="3101480" y="3595926"/>
            <a:ext cx="304800" cy="91643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cxnSpLocks/>
            <a:stCxn id="28" idx="1"/>
          </p:cNvCxnSpPr>
          <p:nvPr/>
        </p:nvCxnSpPr>
        <p:spPr>
          <a:xfrm rot="10800000">
            <a:off x="968896" y="1920542"/>
            <a:ext cx="1524000" cy="1676400"/>
          </a:xfrm>
          <a:prstGeom prst="curvedConnector3">
            <a:avLst>
              <a:gd name="adj1" fmla="val 115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29" idx="0"/>
            <a:endCxn id="27" idx="0"/>
          </p:cNvCxnSpPr>
          <p:nvPr/>
        </p:nvCxnSpPr>
        <p:spPr>
          <a:xfrm rot="16200000" flipH="1" flipV="1">
            <a:off x="4321696" y="2223310"/>
            <a:ext cx="1371600" cy="1985264"/>
          </a:xfrm>
          <a:prstGeom prst="curvedConnector3">
            <a:avLst>
              <a:gd name="adj1" fmla="val -16667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4" idx="0"/>
            <a:endCxn id="30" idx="1"/>
          </p:cNvCxnSpPr>
          <p:nvPr/>
        </p:nvCxnSpPr>
        <p:spPr>
          <a:xfrm rot="5400000" flipH="1" flipV="1">
            <a:off x="3825380" y="52626"/>
            <a:ext cx="609600" cy="434543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0" idx="1"/>
            <a:endCxn id="27" idx="3"/>
          </p:cNvCxnSpPr>
          <p:nvPr/>
        </p:nvCxnSpPr>
        <p:spPr>
          <a:xfrm rot="10800000" flipV="1">
            <a:off x="4317632" y="3596942"/>
            <a:ext cx="537464" cy="60960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302896" y="2980655"/>
            <a:ext cx="609600" cy="668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302896" y="2682542"/>
            <a:ext cx="609600" cy="668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35864" y="2713976"/>
            <a:ext cx="500432" cy="152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C001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outcomes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5797555" y="3333394"/>
            <a:ext cx="500432" cy="152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C001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976DF-6E15-3D3D-C334-97A3895C8C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18" y="3710228"/>
            <a:ext cx="569723" cy="5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6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07159-070C-CB3A-BCCE-C92D0EC13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FBC34-5D32-1568-81BD-C3F759B9FE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Challenges in multidimensional impact evaluation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D30202-5FA9-97F2-2941-8DD0842BB365}"/>
              </a:ext>
            </a:extLst>
          </p:cNvPr>
          <p:cNvSpPr txBox="1"/>
          <p:nvPr/>
        </p:nvSpPr>
        <p:spPr>
          <a:xfrm>
            <a:off x="1863616" y="1563638"/>
            <a:ext cx="6817257" cy="606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How does public spending impact development indicators?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How to account for complex interdependencies?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How do governments establish policy priorities (budget-wise)?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How can governments align to specific agendas (e.g. SDGs)?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How can we use coarse-grained data?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8FC26-59AA-5E37-8772-31F6B5EA1A6C}"/>
              </a:ext>
            </a:extLst>
          </p:cNvPr>
          <p:cNvSpPr txBox="1"/>
          <p:nvPr/>
        </p:nvSpPr>
        <p:spPr>
          <a:xfrm>
            <a:off x="1903367" y="3651870"/>
            <a:ext cx="6817257" cy="606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PPI tries to overcome empirical challenges that econometrics and machine learning cannot handle with currently existing data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E44B289-D335-10BC-0E4C-4D7027C26E1E}"/>
              </a:ext>
            </a:extLst>
          </p:cNvPr>
          <p:cNvSpPr/>
          <p:nvPr/>
        </p:nvSpPr>
        <p:spPr>
          <a:xfrm rot="10800000">
            <a:off x="1561495" y="1546484"/>
            <a:ext cx="360040" cy="155714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 descr="A black and white illustration of a person with a magnifying glass&#10;&#10;Description automatically generated">
            <a:extLst>
              <a:ext uri="{FF2B5EF4-FFF2-40B4-BE49-F238E27FC236}">
                <a16:creationId xmlns:a16="http://schemas.microsoft.com/office/drawing/2014/main" id="{5F1BD4D2-4E8E-516A-3A73-B7E7FE75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6" b="91844" l="9748" r="90482">
                        <a14:foregroundMark x1="35436" y1="5395" x2="35436" y2="5395"/>
                        <a14:foregroundMark x1="50344" y1="4893" x2="50344" y2="4893"/>
                        <a14:foregroundMark x1="38532" y1="4391" x2="38532" y2="4391"/>
                        <a14:foregroundMark x1="90482" y1="21957" x2="90482" y2="21957"/>
                        <a14:foregroundMark x1="65252" y1="22334" x2="65252" y2="22334"/>
                        <a14:foregroundMark x1="58601" y1="31493" x2="58601" y2="31493"/>
                        <a14:foregroundMark x1="54931" y1="25596" x2="54931" y2="25596"/>
                        <a14:foregroundMark x1="34862" y1="40402" x2="34862" y2="40402"/>
                        <a14:foregroundMark x1="62156" y1="88457" x2="62156" y2="88457"/>
                        <a14:foregroundMark x1="68807" y1="91844" x2="68807" y2="91844"/>
                        <a14:backgroundMark x1="37385" y1="8030" x2="37385" y2="8030"/>
                        <a14:backgroundMark x1="49541" y1="7528" x2="49541" y2="7528"/>
                        <a14:backgroundMark x1="63188" y1="60602" x2="63188" y2="6060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54961"/>
            <a:ext cx="832545" cy="760939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7FC1A9-2688-37F5-6483-B7B493ECC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89" y="3604526"/>
            <a:ext cx="701301" cy="7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93CCB-9EFC-449F-B037-92E15C9DD9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03280"/>
            <a:ext cx="8280400" cy="701301"/>
          </a:xfrm>
        </p:spPr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A dynamical political economy game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AAD8A-0022-24EF-227E-44D7F3CA35A2}"/>
              </a:ext>
            </a:extLst>
          </p:cNvPr>
          <p:cNvSpPr txBox="1"/>
          <p:nvPr/>
        </p:nvSpPr>
        <p:spPr>
          <a:xfrm>
            <a:off x="736214" y="1198953"/>
            <a:ext cx="1876545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Micro behaviours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4268C3F-44FF-9339-CFFE-C5ADADDD3336}"/>
              </a:ext>
            </a:extLst>
          </p:cNvPr>
          <p:cNvSpPr/>
          <p:nvPr/>
        </p:nvSpPr>
        <p:spPr>
          <a:xfrm rot="16200000">
            <a:off x="1446461" y="988664"/>
            <a:ext cx="360040" cy="155714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FB509-45F6-F216-E347-B706A54830CE}"/>
              </a:ext>
            </a:extLst>
          </p:cNvPr>
          <p:cNvSpPr txBox="1"/>
          <p:nvPr/>
        </p:nvSpPr>
        <p:spPr>
          <a:xfrm>
            <a:off x="3275856" y="1216065"/>
            <a:ext cx="1876545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Macro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5CAD8-88E0-1A80-0108-C23598633740}"/>
              </a:ext>
            </a:extLst>
          </p:cNvPr>
          <p:cNvSpPr txBox="1"/>
          <p:nvPr/>
        </p:nvSpPr>
        <p:spPr>
          <a:xfrm>
            <a:off x="359532" y="2067694"/>
            <a:ext cx="93610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44CFE-AFD7-865F-FBB3-CD6F78793AD6}"/>
              </a:ext>
            </a:extLst>
          </p:cNvPr>
          <p:cNvSpPr txBox="1"/>
          <p:nvPr/>
        </p:nvSpPr>
        <p:spPr>
          <a:xfrm>
            <a:off x="1817694" y="2078572"/>
            <a:ext cx="129614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Adaptability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720F3-822E-AF52-CB22-6FA9232BBD62}"/>
              </a:ext>
            </a:extLst>
          </p:cNvPr>
          <p:cNvSpPr txBox="1"/>
          <p:nvPr/>
        </p:nvSpPr>
        <p:spPr>
          <a:xfrm>
            <a:off x="5397310" y="1587214"/>
            <a:ext cx="144016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Enact policies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60643-F9C4-6994-C547-166B26B7CA14}"/>
              </a:ext>
            </a:extLst>
          </p:cNvPr>
          <p:cNvSpPr txBox="1"/>
          <p:nvPr/>
        </p:nvSpPr>
        <p:spPr>
          <a:xfrm>
            <a:off x="3635832" y="2007912"/>
            <a:ext cx="93610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Public officials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18851-37AA-3549-656A-3A77C2AAFAD5}"/>
              </a:ext>
            </a:extLst>
          </p:cNvPr>
          <p:cNvSpPr txBox="1"/>
          <p:nvPr/>
        </p:nvSpPr>
        <p:spPr>
          <a:xfrm>
            <a:off x="3704550" y="3795886"/>
            <a:ext cx="93610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Central authority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92869B2-A56D-81E9-177F-CEF159E9E4F3}"/>
              </a:ext>
            </a:extLst>
          </p:cNvPr>
          <p:cNvSpPr/>
          <p:nvPr/>
        </p:nvSpPr>
        <p:spPr>
          <a:xfrm rot="5400000">
            <a:off x="1446461" y="1953836"/>
            <a:ext cx="360040" cy="155714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13A6D-1146-3A03-D87C-13BC35C5E722}"/>
              </a:ext>
            </a:extLst>
          </p:cNvPr>
          <p:cNvSpPr txBox="1"/>
          <p:nvPr/>
        </p:nvSpPr>
        <p:spPr>
          <a:xfrm>
            <a:off x="722226" y="3110221"/>
            <a:ext cx="1872208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Dynamical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F8B54-E7B7-4A08-E50E-FB7EB00910EF}"/>
              </a:ext>
            </a:extLst>
          </p:cNvPr>
          <p:cNvSpPr txBox="1"/>
          <p:nvPr/>
        </p:nvSpPr>
        <p:spPr>
          <a:xfrm>
            <a:off x="5367378" y="2602918"/>
            <a:ext cx="144016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Divert funds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46382-D533-3B20-2339-A5414EA8472F}"/>
              </a:ext>
            </a:extLst>
          </p:cNvPr>
          <p:cNvSpPr txBox="1"/>
          <p:nvPr/>
        </p:nvSpPr>
        <p:spPr>
          <a:xfrm>
            <a:off x="5392983" y="3954899"/>
            <a:ext cx="216024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Foster development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20F0E4-4191-7402-0AD1-87E84FC689E2}"/>
              </a:ext>
            </a:extLst>
          </p:cNvPr>
          <p:cNvCxnSpPr>
            <a:cxnSpLocks/>
          </p:cNvCxnSpPr>
          <p:nvPr/>
        </p:nvCxnSpPr>
        <p:spPr>
          <a:xfrm flipV="1">
            <a:off x="2654543" y="2390952"/>
            <a:ext cx="810137" cy="894576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F20A54-4B70-8701-021D-54063E4749E7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3500" y="3290966"/>
            <a:ext cx="810137" cy="894576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A58B7-62A8-DF70-0275-9B5024554106}"/>
              </a:ext>
            </a:extLst>
          </p:cNvPr>
          <p:cNvCxnSpPr>
            <a:cxnSpLocks/>
          </p:cNvCxnSpPr>
          <p:nvPr/>
        </p:nvCxnSpPr>
        <p:spPr>
          <a:xfrm flipV="1">
            <a:off x="4808904" y="4126519"/>
            <a:ext cx="576000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22EF7D-0AFD-DBFF-303A-40FC9CA80BC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679148" y="2346226"/>
            <a:ext cx="705756" cy="432688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547E72-AFD0-787E-5E4F-A06D9E78F216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685842" y="1765092"/>
            <a:ext cx="677736" cy="487594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2A5B46-FDE3-0E47-5A6E-4A9003DF3564}"/>
              </a:ext>
            </a:extLst>
          </p:cNvPr>
          <p:cNvCxnSpPr>
            <a:cxnSpLocks/>
          </p:cNvCxnSpPr>
          <p:nvPr/>
        </p:nvCxnSpPr>
        <p:spPr>
          <a:xfrm rot="16200000">
            <a:off x="3353713" y="3257781"/>
            <a:ext cx="916044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887512-49CE-09D9-CAB4-FDDA0884AB03}"/>
              </a:ext>
            </a:extLst>
          </p:cNvPr>
          <p:cNvCxnSpPr>
            <a:cxnSpLocks/>
          </p:cNvCxnSpPr>
          <p:nvPr/>
        </p:nvCxnSpPr>
        <p:spPr>
          <a:xfrm rot="16200000">
            <a:off x="3910331" y="3248455"/>
            <a:ext cx="916044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34A7F3-1DBE-715F-071F-099F8610F49B}"/>
              </a:ext>
            </a:extLst>
          </p:cNvPr>
          <p:cNvSpPr txBox="1"/>
          <p:nvPr/>
        </p:nvSpPr>
        <p:spPr>
          <a:xfrm>
            <a:off x="690377" y="4227934"/>
            <a:ext cx="1872208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Network of interdependencies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5FAD2-8A3E-781A-0B1C-8E72D2C195E3}"/>
              </a:ext>
            </a:extLst>
          </p:cNvPr>
          <p:cNvSpPr txBox="1"/>
          <p:nvPr/>
        </p:nvSpPr>
        <p:spPr>
          <a:xfrm>
            <a:off x="6011360" y="3240960"/>
            <a:ext cx="229754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Misaligned objectives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370A2-77B1-1773-66D7-53B6662D1805}"/>
              </a:ext>
            </a:extLst>
          </p:cNvPr>
          <p:cNvSpPr txBox="1"/>
          <p:nvPr/>
        </p:nvSpPr>
        <p:spPr>
          <a:xfrm>
            <a:off x="5900795" y="2095066"/>
            <a:ext cx="229754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Conflicting incentives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7181F4-DC29-8027-8F03-3BA5F6329B1A}"/>
              </a:ext>
            </a:extLst>
          </p:cNvPr>
          <p:cNvCxnSpPr>
            <a:cxnSpLocks/>
          </p:cNvCxnSpPr>
          <p:nvPr/>
        </p:nvCxnSpPr>
        <p:spPr>
          <a:xfrm rot="16200000">
            <a:off x="5410124" y="3447158"/>
            <a:ext cx="916044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FF89BB-B864-ECBF-9666-C840E7A3BEB1}"/>
              </a:ext>
            </a:extLst>
          </p:cNvPr>
          <p:cNvCxnSpPr>
            <a:cxnSpLocks/>
          </p:cNvCxnSpPr>
          <p:nvPr/>
        </p:nvCxnSpPr>
        <p:spPr>
          <a:xfrm rot="16200000">
            <a:off x="5316871" y="2250225"/>
            <a:ext cx="576000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15E47-EF27-650B-9344-F88F072C66E3}"/>
              </a:ext>
            </a:extLst>
          </p:cNvPr>
          <p:cNvCxnSpPr>
            <a:cxnSpLocks/>
          </p:cNvCxnSpPr>
          <p:nvPr/>
        </p:nvCxnSpPr>
        <p:spPr>
          <a:xfrm rot="10800000">
            <a:off x="2710771" y="1396082"/>
            <a:ext cx="576000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9A43A2-E161-E76F-FCE8-3EA8A4AA6A5D}"/>
              </a:ext>
            </a:extLst>
          </p:cNvPr>
          <p:cNvCxnSpPr>
            <a:cxnSpLocks/>
          </p:cNvCxnSpPr>
          <p:nvPr/>
        </p:nvCxnSpPr>
        <p:spPr>
          <a:xfrm rot="5400000" flipV="1">
            <a:off x="1338483" y="3884631"/>
            <a:ext cx="576000" cy="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38" descr="LogoMakr_0tmSb4.png">
            <a:extLst>
              <a:ext uri="{FF2B5EF4-FFF2-40B4-BE49-F238E27FC236}">
                <a16:creationId xmlns:a16="http://schemas.microsoft.com/office/drawing/2014/main" id="{907DC3E6-4B2F-8538-A2FD-7B36973BA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33" y="3074038"/>
            <a:ext cx="292286" cy="292774"/>
          </a:xfrm>
          <a:prstGeom prst="rect">
            <a:avLst/>
          </a:prstGeom>
        </p:spPr>
      </p:pic>
      <p:pic>
        <p:nvPicPr>
          <p:cNvPr id="41" name="Picture 4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79822AD-57F9-A5EB-E717-9352226C2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64" y="3045493"/>
            <a:ext cx="349863" cy="349863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6CC78B-9764-2673-7183-840FD81A07E3}"/>
              </a:ext>
            </a:extLst>
          </p:cNvPr>
          <p:cNvSpPr/>
          <p:nvPr/>
        </p:nvSpPr>
        <p:spPr>
          <a:xfrm>
            <a:off x="628255" y="3037609"/>
            <a:ext cx="2023025" cy="49583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532046D-0421-0282-B6DC-E82097F94C69}"/>
              </a:ext>
            </a:extLst>
          </p:cNvPr>
          <p:cNvSpPr/>
          <p:nvPr/>
        </p:nvSpPr>
        <p:spPr>
          <a:xfrm>
            <a:off x="3593828" y="3817773"/>
            <a:ext cx="1156833" cy="6071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EFDD676-47BC-C60B-820B-A85349D55601}"/>
              </a:ext>
            </a:extLst>
          </p:cNvPr>
          <p:cNvSpPr/>
          <p:nvPr/>
        </p:nvSpPr>
        <p:spPr>
          <a:xfrm>
            <a:off x="3534444" y="2021514"/>
            <a:ext cx="1156833" cy="6071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03563C8-9F3C-1624-E091-1FE9A5BA6B64}"/>
              </a:ext>
            </a:extLst>
          </p:cNvPr>
          <p:cNvSpPr/>
          <p:nvPr/>
        </p:nvSpPr>
        <p:spPr>
          <a:xfrm>
            <a:off x="5424584" y="3946850"/>
            <a:ext cx="2136718" cy="368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1EC38CB-AB7B-4A69-92CD-B893B3E829D4}"/>
              </a:ext>
            </a:extLst>
          </p:cNvPr>
          <p:cNvSpPr/>
          <p:nvPr/>
        </p:nvSpPr>
        <p:spPr>
          <a:xfrm>
            <a:off x="5384904" y="2594869"/>
            <a:ext cx="1419328" cy="368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CFEB681-6DD4-A868-4B31-BF4E71595F19}"/>
              </a:ext>
            </a:extLst>
          </p:cNvPr>
          <p:cNvSpPr/>
          <p:nvPr/>
        </p:nvSpPr>
        <p:spPr>
          <a:xfrm>
            <a:off x="5363578" y="1581047"/>
            <a:ext cx="1508918" cy="368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80718A6-A2EE-C103-916F-D72C1A45FC03}"/>
              </a:ext>
            </a:extLst>
          </p:cNvPr>
          <p:cNvSpPr/>
          <p:nvPr/>
        </p:nvSpPr>
        <p:spPr>
          <a:xfrm>
            <a:off x="614968" y="4176968"/>
            <a:ext cx="2023025" cy="7710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3655512-F247-485F-AF87-B2BD893F870C}"/>
              </a:ext>
            </a:extLst>
          </p:cNvPr>
          <p:cNvSpPr/>
          <p:nvPr/>
        </p:nvSpPr>
        <p:spPr>
          <a:xfrm>
            <a:off x="707234" y="1154704"/>
            <a:ext cx="1919515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F28B98-A91B-E7F6-1613-7805FDC51DAE}"/>
              </a:ext>
            </a:extLst>
          </p:cNvPr>
          <p:cNvSpPr/>
          <p:nvPr/>
        </p:nvSpPr>
        <p:spPr>
          <a:xfrm>
            <a:off x="3338245" y="1175374"/>
            <a:ext cx="1737812" cy="3871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32" grpId="0"/>
      <p:bldP spid="33" grpId="0"/>
      <p:bldP spid="34" grpId="0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39C6-EBCD-C8F1-6679-52744ADEBF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The data are far from perfect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33415-4C1B-DA05-720B-5A71DD2D3013}"/>
              </a:ext>
            </a:extLst>
          </p:cNvPr>
          <p:cNvSpPr/>
          <p:nvPr/>
        </p:nvSpPr>
        <p:spPr>
          <a:xfrm>
            <a:off x="611560" y="2067694"/>
            <a:ext cx="639656" cy="2430557"/>
          </a:xfrm>
          <a:prstGeom prst="rect">
            <a:avLst/>
          </a:prstGeom>
          <a:solidFill>
            <a:srgbClr val="20508D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BA8D2-A87C-37CB-A9BE-E64B286F8EDC}"/>
              </a:ext>
            </a:extLst>
          </p:cNvPr>
          <p:cNvSpPr txBox="1"/>
          <p:nvPr/>
        </p:nvSpPr>
        <p:spPr>
          <a:xfrm>
            <a:off x="301129" y="911211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Fiscal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9D6A6-658D-C8D8-DDC6-CE753825B213}"/>
              </a:ext>
            </a:extLst>
          </p:cNvPr>
          <p:cNvSpPr txBox="1"/>
          <p:nvPr/>
        </p:nvSpPr>
        <p:spPr>
          <a:xfrm>
            <a:off x="2997020" y="907030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Spending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58F6B8-95BE-0909-D4AE-F595AF36D77D}"/>
              </a:ext>
            </a:extLst>
          </p:cNvPr>
          <p:cNvSpPr/>
          <p:nvPr/>
        </p:nvSpPr>
        <p:spPr>
          <a:xfrm>
            <a:off x="3932393" y="2063762"/>
            <a:ext cx="639656" cy="2700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2EECB-4434-D37A-616D-190448AC0857}"/>
              </a:ext>
            </a:extLst>
          </p:cNvPr>
          <p:cNvSpPr/>
          <p:nvPr/>
        </p:nvSpPr>
        <p:spPr>
          <a:xfrm>
            <a:off x="3932393" y="2402127"/>
            <a:ext cx="639656" cy="110980"/>
          </a:xfrm>
          <a:prstGeom prst="rect">
            <a:avLst/>
          </a:prstGeom>
          <a:solidFill>
            <a:srgbClr val="20508D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064D54-180B-4E64-BE59-73DDA8A528D1}"/>
              </a:ext>
            </a:extLst>
          </p:cNvPr>
          <p:cNvSpPr/>
          <p:nvPr/>
        </p:nvSpPr>
        <p:spPr>
          <a:xfrm>
            <a:off x="3932393" y="2581472"/>
            <a:ext cx="639656" cy="524489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15E96-0D95-FF96-B729-7DA58CEA931A}"/>
              </a:ext>
            </a:extLst>
          </p:cNvPr>
          <p:cNvSpPr/>
          <p:nvPr/>
        </p:nvSpPr>
        <p:spPr>
          <a:xfrm>
            <a:off x="3932393" y="3174326"/>
            <a:ext cx="639656" cy="270001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B223B3-1837-4B5E-01F5-C1A278C6CE2C}"/>
              </a:ext>
            </a:extLst>
          </p:cNvPr>
          <p:cNvSpPr/>
          <p:nvPr/>
        </p:nvSpPr>
        <p:spPr>
          <a:xfrm>
            <a:off x="3932392" y="3512691"/>
            <a:ext cx="639656" cy="110980"/>
          </a:xfrm>
          <a:prstGeom prst="rect">
            <a:avLst/>
          </a:prstGeom>
          <a:solidFill>
            <a:srgbClr val="E10B85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FC598-EAC6-96DB-6043-6CF0404E98D1}"/>
              </a:ext>
            </a:extLst>
          </p:cNvPr>
          <p:cNvSpPr/>
          <p:nvPr/>
        </p:nvSpPr>
        <p:spPr>
          <a:xfrm>
            <a:off x="3932391" y="3871380"/>
            <a:ext cx="639656" cy="626870"/>
          </a:xfrm>
          <a:prstGeom prst="rect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51593-4CBC-2DAA-8B00-387E862EB154}"/>
              </a:ext>
            </a:extLst>
          </p:cNvPr>
          <p:cNvSpPr/>
          <p:nvPr/>
        </p:nvSpPr>
        <p:spPr>
          <a:xfrm>
            <a:off x="3932391" y="3692036"/>
            <a:ext cx="639656" cy="110980"/>
          </a:xfrm>
          <a:prstGeom prst="rect">
            <a:avLst/>
          </a:prstGeom>
          <a:solidFill>
            <a:srgbClr val="30B1DD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20BC6-F167-7ABE-3426-0315C6E0626B}"/>
              </a:ext>
            </a:extLst>
          </p:cNvPr>
          <p:cNvSpPr txBox="1"/>
          <p:nvPr/>
        </p:nvSpPr>
        <p:spPr>
          <a:xfrm>
            <a:off x="6588224" y="909671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latin typeface="Garamond" panose="02020404030301010803" pitchFamily="18" charset="0"/>
              </a:rPr>
              <a:t>Outcome indicators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8AA3C-C7F6-C6E0-101A-B46039949DD9}"/>
              </a:ext>
            </a:extLst>
          </p:cNvPr>
          <p:cNvSpPr/>
          <p:nvPr/>
        </p:nvSpPr>
        <p:spPr>
          <a:xfrm>
            <a:off x="7254966" y="2063763"/>
            <a:ext cx="639656" cy="3131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51076-33B6-53DC-952E-FDB966BF140B}"/>
              </a:ext>
            </a:extLst>
          </p:cNvPr>
          <p:cNvSpPr/>
          <p:nvPr/>
        </p:nvSpPr>
        <p:spPr>
          <a:xfrm>
            <a:off x="7254966" y="2440448"/>
            <a:ext cx="639656" cy="332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E510EA-0EFE-42C2-D0A4-D48653C2D0A2}"/>
              </a:ext>
            </a:extLst>
          </p:cNvPr>
          <p:cNvSpPr/>
          <p:nvPr/>
        </p:nvSpPr>
        <p:spPr>
          <a:xfrm>
            <a:off x="7254965" y="2842119"/>
            <a:ext cx="639656" cy="4811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372E3D-536D-E254-3F9B-FED43BB6D148}"/>
              </a:ext>
            </a:extLst>
          </p:cNvPr>
          <p:cNvSpPr/>
          <p:nvPr/>
        </p:nvSpPr>
        <p:spPr>
          <a:xfrm>
            <a:off x="7254965" y="3373841"/>
            <a:ext cx="639656" cy="31819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AB07F-66E1-6FAA-7681-26C21A3FB346}"/>
              </a:ext>
            </a:extLst>
          </p:cNvPr>
          <p:cNvSpPr/>
          <p:nvPr/>
        </p:nvSpPr>
        <p:spPr>
          <a:xfrm>
            <a:off x="7254964" y="4159884"/>
            <a:ext cx="639656" cy="33836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629236-E5E3-5901-4579-6558B32D93F7}"/>
              </a:ext>
            </a:extLst>
          </p:cNvPr>
          <p:cNvSpPr/>
          <p:nvPr/>
        </p:nvSpPr>
        <p:spPr>
          <a:xfrm>
            <a:off x="7254964" y="3752548"/>
            <a:ext cx="639656" cy="33836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15C843-E7C1-0D76-D39F-AC4845981D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247366" y="1327923"/>
            <a:ext cx="637200" cy="637200"/>
          </a:xfrm>
          <a:prstGeom prst="rect">
            <a:avLst/>
          </a:prstGeom>
        </p:spPr>
      </p:pic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0ACFE84-0FBC-59CD-35B7-FA8737944EE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51215" y="2198762"/>
            <a:ext cx="2681178" cy="519998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FB3730F-92DB-2CC0-046B-A43C9ADA058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249473" y="2457617"/>
            <a:ext cx="2682920" cy="1849013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263E91B-7E5B-627C-B008-7CE98C41AF9F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251216" y="2843716"/>
            <a:ext cx="2681177" cy="43925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3BE1EE3-30DD-31DF-0005-0C0269415BD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49473" y="3840534"/>
            <a:ext cx="2682918" cy="344281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D0642987-8BB6-F90A-81AD-F3926E82C95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249471" y="2867306"/>
            <a:ext cx="2682920" cy="88022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0844F8E-2C86-6D0D-866C-F74EC284792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49469" y="2196691"/>
            <a:ext cx="2682923" cy="1371491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B861AF9E-EE7D-B4F2-53B4-058EA2919AB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249466" y="3309327"/>
            <a:ext cx="2682926" cy="366479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2278482-EEE2-79AA-C60C-8D417D1B364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72049" y="2198762"/>
            <a:ext cx="1013451" cy="33057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1F0931-7F8C-F865-9166-241923188DC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572047" y="3512691"/>
            <a:ext cx="1382754" cy="67212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E7B2056F-738F-24E1-74F4-7EBEB6E565B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72047" y="3158096"/>
            <a:ext cx="1382754" cy="589430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979F5160-C035-38FF-B9D0-C590625C9E5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572049" y="2198762"/>
            <a:ext cx="1285754" cy="258856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EEE5A3C-3C9E-754B-E3EA-ECE7A06F96D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572049" y="2843717"/>
            <a:ext cx="1285754" cy="107801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DAD5930-F685-935D-3CE0-01442E48711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572048" y="2827486"/>
            <a:ext cx="1382753" cy="481841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7F25853-E70B-995E-10A4-EC83F7EF86D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572048" y="3568181"/>
            <a:ext cx="1194988" cy="42191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6FC899D5-B170-61CA-1041-2756ED7A224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40191" y="2220319"/>
            <a:ext cx="1114775" cy="734216"/>
          </a:xfrm>
          <a:prstGeom prst="curvedConnector3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DA34EAE-D23F-084B-3C1F-BFBB7B31FEB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40193" y="3373843"/>
            <a:ext cx="1114771" cy="95522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con of a building and a bag of money&#10;&#10;Description automatically generated">
            <a:extLst>
              <a:ext uri="{FF2B5EF4-FFF2-40B4-BE49-F238E27FC236}">
                <a16:creationId xmlns:a16="http://schemas.microsoft.com/office/drawing/2014/main" id="{8A0A3A9A-94D7-2637-7617-F3F400984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70" b="91501" l="9818" r="89818">
                        <a14:foregroundMark x1="43758" y1="39708" x2="43758" y2="39708"/>
                        <a14:foregroundMark x1="44485" y1="28154" x2="44485" y2="28154"/>
                        <a14:foregroundMark x1="68606" y1="22709" x2="68606" y2="22709"/>
                        <a14:foregroundMark x1="67758" y1="7570" x2="67758" y2="7570"/>
                        <a14:foregroundMark x1="87758" y1="17131" x2="87758" y2="17131"/>
                        <a14:foregroundMark x1="76606" y1="72510" x2="76606" y2="72510"/>
                        <a14:foregroundMark x1="58061" y1="69987" x2="58061" y2="69987"/>
                        <a14:foregroundMark x1="53091" y1="69057" x2="53091" y2="69057"/>
                        <a14:foregroundMark x1="47030" y1="68393" x2="47030" y2="68393"/>
                        <a14:foregroundMark x1="45333" y1="59495" x2="45333" y2="59495"/>
                        <a14:foregroundMark x1="48364" y1="54050" x2="48364" y2="54050"/>
                        <a14:foregroundMark x1="42182" y1="51793" x2="42182" y2="51793"/>
                        <a14:foregroundMark x1="35636" y1="52590" x2="35636" y2="52590"/>
                        <a14:foregroundMark x1="19879" y1="60558" x2="19879" y2="60558"/>
                        <a14:foregroundMark x1="19879" y1="66401" x2="19879" y2="66401"/>
                        <a14:foregroundMark x1="13697" y1="85923" x2="13697" y2="85923"/>
                        <a14:foregroundMark x1="22545" y1="85790" x2="22545" y2="85790"/>
                        <a14:foregroundMark x1="22182" y1="91501" x2="22182" y2="91501"/>
                        <a14:foregroundMark x1="31030" y1="88181" x2="31030" y2="88181"/>
                        <a14:foregroundMark x1="37333" y1="76228" x2="37333" y2="76228"/>
                        <a14:foregroundMark x1="36485" y1="67729" x2="36485" y2="67729"/>
                        <a14:foregroundMark x1="42667" y1="66932" x2="42667" y2="66932"/>
                        <a14:foregroundMark x1="30303" y1="67596" x2="30303" y2="67596"/>
                        <a14:foregroundMark x1="67515" y1="85923" x2="67515" y2="85923"/>
                        <a14:foregroundMark x1="69091" y1="91501" x2="69091" y2="91501"/>
                        <a14:foregroundMark x1="76606" y1="86189" x2="76606" y2="86189"/>
                        <a14:backgroundMark x1="85576" y1="25896" x2="85576" y2="2589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5" y="1334911"/>
            <a:ext cx="792087" cy="722959"/>
          </a:xfrm>
          <a:prstGeom prst="rect">
            <a:avLst/>
          </a:prstGeom>
        </p:spPr>
      </p:pic>
      <p:pic>
        <p:nvPicPr>
          <p:cNvPr id="44" name="Picture 4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2C15D53-A961-8ABF-4BBB-AE0FBCF84C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11" y="1361046"/>
            <a:ext cx="648370" cy="648370"/>
          </a:xfrm>
          <a:prstGeom prst="rect">
            <a:avLst/>
          </a:prstGeom>
        </p:spPr>
      </p:pic>
      <p:cxnSp>
        <p:nvCxnSpPr>
          <p:cNvPr id="45" name="Curved Connector 40">
            <a:extLst>
              <a:ext uri="{FF2B5EF4-FFF2-40B4-BE49-F238E27FC236}">
                <a16:creationId xmlns:a16="http://schemas.microsoft.com/office/drawing/2014/main" id="{3683FD89-5465-369C-FEE9-5E2D20D72FAA}"/>
              </a:ext>
            </a:extLst>
          </p:cNvPr>
          <p:cNvCxnSpPr>
            <a:cxnSpLocks/>
          </p:cNvCxnSpPr>
          <p:nvPr/>
        </p:nvCxnSpPr>
        <p:spPr>
          <a:xfrm flipV="1">
            <a:off x="6057921" y="2555221"/>
            <a:ext cx="1114775" cy="734216"/>
          </a:xfrm>
          <a:prstGeom prst="curvedConnector3">
            <a:avLst>
              <a:gd name="adj1" fmla="val 85580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1">
            <a:extLst>
              <a:ext uri="{FF2B5EF4-FFF2-40B4-BE49-F238E27FC236}">
                <a16:creationId xmlns:a16="http://schemas.microsoft.com/office/drawing/2014/main" id="{060A5AE7-8FA8-0053-4A6D-0FD86622CE29}"/>
              </a:ext>
            </a:extLst>
          </p:cNvPr>
          <p:cNvCxnSpPr>
            <a:cxnSpLocks/>
          </p:cNvCxnSpPr>
          <p:nvPr/>
        </p:nvCxnSpPr>
        <p:spPr>
          <a:xfrm>
            <a:off x="6081576" y="2186900"/>
            <a:ext cx="1114771" cy="95522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0">
            <a:extLst>
              <a:ext uri="{FF2B5EF4-FFF2-40B4-BE49-F238E27FC236}">
                <a16:creationId xmlns:a16="http://schemas.microsoft.com/office/drawing/2014/main" id="{3920187B-CF6D-2688-0084-A60DC32B2C0A}"/>
              </a:ext>
            </a:extLst>
          </p:cNvPr>
          <p:cNvCxnSpPr>
            <a:cxnSpLocks/>
          </p:cNvCxnSpPr>
          <p:nvPr/>
        </p:nvCxnSpPr>
        <p:spPr>
          <a:xfrm flipV="1">
            <a:off x="6317591" y="3871380"/>
            <a:ext cx="892870" cy="257797"/>
          </a:xfrm>
          <a:prstGeom prst="curvedConnector3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41">
            <a:extLst>
              <a:ext uri="{FF2B5EF4-FFF2-40B4-BE49-F238E27FC236}">
                <a16:creationId xmlns:a16="http://schemas.microsoft.com/office/drawing/2014/main" id="{538FA1CF-A9D1-4E19-E146-4B7B08D317AE}"/>
              </a:ext>
            </a:extLst>
          </p:cNvPr>
          <p:cNvCxnSpPr>
            <a:cxnSpLocks/>
          </p:cNvCxnSpPr>
          <p:nvPr/>
        </p:nvCxnSpPr>
        <p:spPr>
          <a:xfrm>
            <a:off x="6095688" y="2496848"/>
            <a:ext cx="1114771" cy="955224"/>
          </a:xfrm>
          <a:prstGeom prst="curvedConnector3">
            <a:avLst>
              <a:gd name="adj1" fmla="val 12246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40">
            <a:extLst>
              <a:ext uri="{FF2B5EF4-FFF2-40B4-BE49-F238E27FC236}">
                <a16:creationId xmlns:a16="http://schemas.microsoft.com/office/drawing/2014/main" id="{660C9428-212C-7F96-D011-4B16CCABCB67}"/>
              </a:ext>
            </a:extLst>
          </p:cNvPr>
          <p:cNvCxnSpPr>
            <a:cxnSpLocks/>
          </p:cNvCxnSpPr>
          <p:nvPr/>
        </p:nvCxnSpPr>
        <p:spPr>
          <a:xfrm flipV="1">
            <a:off x="6095684" y="3620530"/>
            <a:ext cx="1114775" cy="734216"/>
          </a:xfrm>
          <a:prstGeom prst="curvedConnector3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9C22B9-CD3F-7970-F098-D06EA16D2DC1}"/>
              </a:ext>
            </a:extLst>
          </p:cNvPr>
          <p:cNvSpPr txBox="1"/>
          <p:nvPr/>
        </p:nvSpPr>
        <p:spPr>
          <a:xfrm>
            <a:off x="5441920" y="1991309"/>
            <a:ext cx="1353256" cy="23891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925" b="1" dirty="0"/>
              <a:t>?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25034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D2E91-F511-6E61-A2AE-CDDC6290AF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b="0" dirty="0">
                <a:latin typeface="Garamond" panose="02020404030301010803" pitchFamily="18" charset="0"/>
              </a:rPr>
              <a:t>The feasibility of sustainable </a:t>
            </a:r>
            <a:r>
              <a:rPr lang="en-GB" sz="3200" dirty="0">
                <a:latin typeface="Garamond" panose="02020404030301010803" pitchFamily="18" charset="0"/>
              </a:rPr>
              <a:t>d</a:t>
            </a:r>
            <a:r>
              <a:rPr lang="en-GB" sz="3200" b="0" dirty="0">
                <a:latin typeface="Garamond" panose="02020404030301010803" pitchFamily="18" charset="0"/>
              </a:rPr>
              <a:t>evelopment</a:t>
            </a:r>
            <a:endParaRPr lang="en-GB" sz="3200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C05B9-D540-CE81-8959-072F1B4D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86"/>
          <a:stretch/>
        </p:blipFill>
        <p:spPr>
          <a:xfrm>
            <a:off x="575531" y="987574"/>
            <a:ext cx="7992938" cy="328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1B626-5523-99A8-66B0-EE896882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14"/>
          <a:stretch/>
        </p:blipFill>
        <p:spPr>
          <a:xfrm>
            <a:off x="431800" y="4299942"/>
            <a:ext cx="8316264" cy="7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30EF7-C24B-EE19-3199-1DDD376861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200" dirty="0">
                <a:latin typeface="Garamond" panose="02020404030301010803" pitchFamily="18" charset="0"/>
              </a:rPr>
              <a:t>Subnational development and fiscal federalism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579B8-80D5-C5E0-4C45-60677C8AE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9"/>
          <a:stretch/>
        </p:blipFill>
        <p:spPr>
          <a:xfrm>
            <a:off x="1619672" y="987574"/>
            <a:ext cx="5532537" cy="39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1_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7fa597a5e847f07cf163fb619f9efa77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162ca76256fd612d7d3c8c6d8964d819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CF4741-202D-4812-B71B-D493A1CE7F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C02856-F721-4C90-8851-9BFE0F5739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62965</TotalTime>
  <Words>1334</Words>
  <Application>Microsoft Office PowerPoint</Application>
  <PresentationFormat>On-screen Show (16:9)</PresentationFormat>
  <Paragraphs>232</Paragraphs>
  <Slides>38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Garamond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Daniele Guariso</cp:lastModifiedBy>
  <cp:revision>1138</cp:revision>
  <cp:lastPrinted>2020-03-09T15:25:26Z</cp:lastPrinted>
  <dcterms:created xsi:type="dcterms:W3CDTF">2017-03-06T16:45:41Z</dcterms:created>
  <dcterms:modified xsi:type="dcterms:W3CDTF">2025-04-01T10:27:59Z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0x01010059AA62DCEA4FAE4394823B509BA2709F</vt:lpwstr>
  </property>
  <property fmtid="{D5CDD505-2E9C-101B-9397-08002B2CF9AE}" pid="3" name="Document Keywords">
    <vt:lpwstr/>
  </property>
</Properties>
</file>